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notesMasterIdLst>
    <p:notesMasterId r:id="rId21"/>
  </p:notesMaster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warm. This is an invitation to join a movement, not a pitch.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Twelve journals map to the twelve paths — each pairs with a book and powers a course.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 down here. This is the emotional core of everything we build.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signature in-person experience — intimate, founder-led, judgment-free rooms.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featured initiative for cycle breakers. Read the five signs slowly — they land.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deep, flexible catalog of talks. Tailor the topic to the room.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reach is real and the resonance is deeper. Let the testimonials speak.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concrete on-ramps. The wellness market is a trillion-dollar opportunity.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this message belongs — and the markets we're prioritizing for the tour.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the ask warm and human. Hand off to partnerships for next steps.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on the mission. Leave the room with the invitation, not the brochure.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Healing begins within, then ripples outward. State the founding purpose plainly.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ecosystem, many entry points. Every doorway leads to the same movement.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Naje's depth: two decades, structured systems thinking plus deep emotional intelligence.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autism and introversion are central to how she leads — pattern-level empathy, calm rooms.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Nicole turns the mission into movement and reach — the strategic force behind growth.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private healing to a shared language to a movement thousands call home.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 turns the framework into a personalized, self-guided journey of 13 paths.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signature books, each a doorway. All written by Naje, published by Journey Up!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slideLayout" Target="../slideLayouts/slideLayout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1.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1.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1.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gradFill rotWithShape="1">
            <a:gsLst>
              <a:gs pos="0">
                <a:srgbClr val="14525E">
                  <a:alpha val="100000"/>
                </a:srgbClr>
              </a:gs>
              <a:gs pos="45000">
                <a:srgbClr val="0D3D47">
                  <a:alpha val="100000"/>
                </a:srgbClr>
              </a:gs>
              <a:gs pos="100000">
                <a:srgbClr val="082E36">
                  <a:alpha val="100000"/>
                </a:srgbClr>
              </a:gs>
            </a:gsLst>
            <a:path path="circle">
              <a:fillToRect l="70000" t="30000" r="30000" b="70000"/>
            </a:path>
          </a:gradFill>
          <a:ln/>
        </p:spPr>
      </p:sp>
      <p:sp>
        <p:nvSpPr>
          <p:cNvPr id="3" name="Shape 1"/>
          <p:cNvSpPr/>
          <p:nvPr/>
        </p:nvSpPr>
        <p:spPr>
          <a:xfrm>
            <a:off x="11101018" y="-2325337"/>
            <a:ext cx="9144370" cy="9144370"/>
          </a:xfrm>
          <a:prstGeom prst="ellipse">
            <a:avLst/>
          </a:prstGeom>
          <a:gradFill rotWithShape="1">
            <a:gsLst>
              <a:gs pos="0">
                <a:srgbClr val="F5A623">
                  <a:alpha val="29000"/>
                </a:srgbClr>
              </a:gs>
              <a:gs pos="68000">
                <a:srgbClr val="F5A623">
                  <a:alpha val="0"/>
                </a:srgbClr>
              </a:gs>
            </a:gsLst>
            <a:path path="circle">
              <a:fillToRect l="50000" t="50000" r="50000" b="50000"/>
            </a:path>
          </a:gradFill>
          <a:ln/>
        </p:spPr>
      </p:sp>
      <p:sp>
        <p:nvSpPr>
          <p:cNvPr id="4" name="Shape 2"/>
          <p:cNvSpPr/>
          <p:nvPr/>
        </p:nvSpPr>
        <p:spPr>
          <a:xfrm rot="-149530">
            <a:off x="8662106" y="-1434393"/>
            <a:ext cx="10679286" cy="10679286"/>
          </a:xfrm>
          <a:prstGeom prst="ellipse">
            <a:avLst/>
          </a:prstGeom>
          <a:ln w="9050">
            <a:solidFill>
              <a:srgbClr val="F5A623">
                <a:alpha val="12000"/>
              </a:srgbClr>
            </a:solidFill>
            <a:prstDash val="solid"/>
          </a:ln>
        </p:spPr>
      </p:sp>
      <p:sp>
        <p:nvSpPr>
          <p:cNvPr id="5" name="Shape 3"/>
          <p:cNvSpPr/>
          <p:nvPr/>
        </p:nvSpPr>
        <p:spPr>
          <a:xfrm rot="-149530">
            <a:off x="7304571" y="-2791930"/>
            <a:ext cx="13394359" cy="13394359"/>
          </a:xfrm>
          <a:prstGeom prst="ellipse">
            <a:avLst/>
          </a:prstGeom>
          <a:ln w="9050">
            <a:solidFill>
              <a:srgbClr val="F6F1E7">
                <a:alpha val="5000"/>
              </a:srgbClr>
            </a:solidFill>
            <a:prstDash val="solid"/>
          </a:ln>
        </p:spPr>
      </p:sp>
      <p:pic>
        <p:nvPicPr>
          <p:cNvPr id="6" name="Image 0" descr="preencoded.png">    </p:cNvPr>
          <p:cNvPicPr>
            <a:picLocks noChangeAspect="1"/>
          </p:cNvPicPr>
          <p:nvPr/>
        </p:nvPicPr>
        <p:blipFill>
          <a:blip r:embed="rId1">
            <a:alphaModFix amt="94000"/>
          </a:blip>
          <a:srcRect l="0" r="0" t="-1538" b="-1538"/>
          <a:stretch/>
        </p:blipFill>
        <p:spPr>
          <a:xfrm>
            <a:off x="1339245" y="1926372"/>
            <a:ext cx="1779209" cy="1779209"/>
          </a:xfrm>
          <a:prstGeom prst="rect">
            <a:avLst/>
          </a:prstGeom>
        </p:spPr>
      </p:pic>
      <p:sp>
        <p:nvSpPr>
          <p:cNvPr id="7" name="Shape 4"/>
          <p:cNvSpPr/>
          <p:nvPr/>
        </p:nvSpPr>
        <p:spPr>
          <a:xfrm>
            <a:off x="1333500" y="4356612"/>
            <a:ext cx="571500" cy="19050"/>
          </a:xfrm>
          <a:prstGeom prst="rect">
            <a:avLst/>
          </a:prstGeom>
          <a:solidFill>
            <a:srgbClr val="F5A623"/>
          </a:solidFill>
          <a:ln/>
        </p:spPr>
      </p:sp>
      <p:sp>
        <p:nvSpPr>
          <p:cNvPr id="8" name="Text 5"/>
          <p:cNvSpPr/>
          <p:nvPr/>
        </p:nvSpPr>
        <p:spPr>
          <a:xfrm>
            <a:off x="2076450" y="4251837"/>
            <a:ext cx="5220414"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40" kern="0" dirty="0">
                <a:solidFill>
                  <a:srgbClr val="F5A623"/>
                </a:solidFill>
                <a:latin typeface="Arial" pitchFamily="34" charset="0"/>
                <a:ea typeface="Arial" pitchFamily="34" charset="-122"/>
                <a:cs typeface="Arial" pitchFamily="34" charset="-120"/>
              </a:rPr>
              <a:t>PARTNERSHIP GUIDE · 2026</a:t>
            </a:r>
            <a:endParaRPr lang="en-US" sz="1800" dirty="0"/>
          </a:p>
        </p:txBody>
      </p:sp>
      <p:sp>
        <p:nvSpPr>
          <p:cNvPr id="9" name="Text 6"/>
          <p:cNvSpPr/>
          <p:nvPr/>
        </p:nvSpPr>
        <p:spPr>
          <a:xfrm>
            <a:off x="1333500" y="4818497"/>
            <a:ext cx="7465546" cy="1245096"/>
          </a:xfrm>
          <a:prstGeom prst="rect">
            <a:avLst/>
          </a:prstGeom>
          <a:noFill/>
          <a:ln/>
        </p:spPr>
        <p:txBody>
          <a:bodyPr wrap="square" lIns="25400" tIns="25400" rIns="25400" bIns="25400" rtlCol="0" anchor="t">
            <a:normAutofit/>
          </a:bodyPr>
          <a:lstStyle/>
          <a:p>
            <a:pPr algn="l" indent="0" marL="0">
              <a:lnSpc>
                <a:spcPct val="96000"/>
              </a:lnSpc>
              <a:buNone/>
            </a:pPr>
            <a:r>
              <a:rPr lang="en-US" sz="9900" b="1" spc="-99" kern="0" dirty="0">
                <a:solidFill>
                  <a:srgbClr val="FBF8F1">
                    <a:alpha val="88000"/>
                  </a:srgbClr>
                </a:solidFill>
                <a:latin typeface="Georgia" pitchFamily="34" charset="0"/>
                <a:ea typeface="Georgia" pitchFamily="34" charset="-122"/>
                <a:cs typeface="Georgia" pitchFamily="34" charset="-120"/>
              </a:rPr>
              <a:t>Journey Up</a:t>
            </a:r>
            <a:pPr algn="l" indent="0" marL="0">
              <a:lnSpc>
                <a:spcPct val="96000"/>
              </a:lnSpc>
              <a:buNone/>
            </a:pPr>
            <a:r>
              <a:rPr lang="en-US" sz="9900" b="1" spc="-99" kern="0" dirty="0">
                <a:solidFill>
                  <a:srgbClr val="F5A623">
                    <a:alpha val="88000"/>
                  </a:srgbClr>
                </a:solidFill>
                <a:latin typeface="Georgia" pitchFamily="34" charset="0"/>
                <a:ea typeface="Georgia" pitchFamily="34" charset="-122"/>
                <a:cs typeface="Georgia" pitchFamily="34" charset="-120"/>
              </a:rPr>
              <a:t>!</a:t>
            </a:r>
            <a:endParaRPr lang="en-US" sz="9900" dirty="0"/>
          </a:p>
        </p:txBody>
      </p:sp>
      <p:sp>
        <p:nvSpPr>
          <p:cNvPr id="10" name="Text 7"/>
          <p:cNvSpPr/>
          <p:nvPr/>
        </p:nvSpPr>
        <p:spPr>
          <a:xfrm>
            <a:off x="1333500" y="6332448"/>
            <a:ext cx="4951110" cy="490538"/>
          </a:xfrm>
          <a:prstGeom prst="rect">
            <a:avLst/>
          </a:prstGeom>
          <a:noFill/>
          <a:ln/>
        </p:spPr>
        <p:txBody>
          <a:bodyPr wrap="square" lIns="25400" tIns="25400" rIns="25400" bIns="25400" rtlCol="0" anchor="t">
            <a:normAutofit/>
          </a:bodyPr>
          <a:lstStyle/>
          <a:p>
            <a:pPr algn="l" indent="0" marL="0">
              <a:lnSpc>
                <a:spcPct val="125000"/>
              </a:lnSpc>
              <a:buNone/>
            </a:pPr>
            <a:r>
              <a:rPr lang="en-US" sz="2850" i="1" dirty="0">
                <a:solidFill>
                  <a:srgbClr val="F6F1E7">
                    <a:alpha val="81000"/>
                  </a:srgbClr>
                </a:solidFill>
                <a:latin typeface="Georgia" pitchFamily="34" charset="0"/>
                <a:ea typeface="Georgia" pitchFamily="34" charset="-122"/>
                <a:cs typeface="Georgia" pitchFamily="34" charset="-120"/>
              </a:rPr>
              <a:t>Impact &amp; Partnership Guide</a:t>
            </a:r>
            <a:endParaRPr lang="en-US" sz="2850" dirty="0"/>
          </a:p>
        </p:txBody>
      </p:sp>
      <p:sp>
        <p:nvSpPr>
          <p:cNvPr id="11" name="Text 8"/>
          <p:cNvSpPr/>
          <p:nvPr/>
        </p:nvSpPr>
        <p:spPr>
          <a:xfrm>
            <a:off x="1333500" y="7198239"/>
            <a:ext cx="7643173" cy="452438"/>
          </a:xfrm>
          <a:prstGeom prst="rect">
            <a:avLst/>
          </a:prstGeom>
          <a:noFill/>
          <a:ln/>
        </p:spPr>
        <p:txBody>
          <a:bodyPr wrap="square" lIns="25400" tIns="25400" rIns="25400" bIns="25400" rtlCol="0" anchor="t">
            <a:normAutofit/>
          </a:bodyPr>
          <a:lstStyle/>
          <a:p>
            <a:pPr algn="l" indent="0" marL="0">
              <a:lnSpc>
                <a:spcPct val="150000"/>
              </a:lnSpc>
              <a:buNone/>
            </a:pPr>
            <a:r>
              <a:rPr lang="en-US" sz="2175" dirty="0">
                <a:solidFill>
                  <a:srgbClr val="F6F1E7">
                    <a:alpha val="57000"/>
                  </a:srgbClr>
                </a:solidFill>
                <a:latin typeface="Arial" pitchFamily="34" charset="0"/>
                <a:ea typeface="Arial" pitchFamily="34" charset="-122"/>
                <a:cs typeface="Arial" pitchFamily="34" charset="-120"/>
              </a:rPr>
              <a:t>A movement for healing, belonging &amp; authentic living.</a:t>
            </a:r>
            <a:endParaRPr lang="en-US" sz="2175" dirty="0"/>
          </a:p>
        </p:txBody>
      </p:sp>
      <p:sp>
        <p:nvSpPr>
          <p:cNvPr id="12" name="Text 9"/>
          <p:cNvSpPr/>
          <p:nvPr/>
        </p:nvSpPr>
        <p:spPr>
          <a:xfrm>
            <a:off x="1333500" y="8272852"/>
            <a:ext cx="2714818" cy="276225"/>
          </a:xfrm>
          <a:prstGeom prst="rect">
            <a:avLst/>
          </a:prstGeom>
          <a:noFill/>
          <a:ln/>
        </p:spPr>
        <p:txBody>
          <a:bodyPr wrap="square" lIns="25400" tIns="25400" rIns="25400" bIns="25400" rtlCol="0" anchor="t">
            <a:normAutofit/>
          </a:bodyPr>
          <a:lstStyle/>
          <a:p>
            <a:pPr algn="l" indent="0" marL="0">
              <a:lnSpc>
                <a:spcPct val="100000"/>
              </a:lnSpc>
              <a:buNone/>
            </a:pPr>
            <a:r>
              <a:rPr lang="en-US" sz="1875" b="1" spc="413" kern="0" dirty="0">
                <a:solidFill>
                  <a:srgbClr val="F6F1E7">
                    <a:alpha val="45000"/>
                  </a:srgbClr>
                </a:solidFill>
                <a:latin typeface="Arial" pitchFamily="34" charset="0"/>
                <a:ea typeface="Arial" pitchFamily="34" charset="-122"/>
                <a:cs typeface="Arial" pitchFamily="34" charset="-120"/>
              </a:rPr>
              <a:t>PRESENTED BY</a:t>
            </a:r>
            <a:endParaRPr lang="en-US" sz="1875" dirty="0"/>
          </a:p>
        </p:txBody>
      </p:sp>
      <p:sp>
        <p:nvSpPr>
          <p:cNvPr id="13" name="Shape 10"/>
          <p:cNvSpPr/>
          <p:nvPr/>
        </p:nvSpPr>
        <p:spPr>
          <a:xfrm>
            <a:off x="3953917" y="8387152"/>
            <a:ext cx="381000" cy="9525"/>
          </a:xfrm>
          <a:prstGeom prst="rect">
            <a:avLst/>
          </a:prstGeom>
          <a:solidFill>
            <a:srgbClr val="F5A623">
              <a:alpha val="60000"/>
            </a:srgbClr>
          </a:solidFill>
          <a:ln/>
        </p:spPr>
      </p:sp>
      <p:sp>
        <p:nvSpPr>
          <p:cNvPr id="14" name="Text 11"/>
          <p:cNvSpPr/>
          <p:nvPr/>
        </p:nvSpPr>
        <p:spPr>
          <a:xfrm>
            <a:off x="4487317" y="8272852"/>
            <a:ext cx="3048461" cy="276225"/>
          </a:xfrm>
          <a:prstGeom prst="rect">
            <a:avLst/>
          </a:prstGeom>
          <a:noFill/>
          <a:ln/>
        </p:spPr>
        <p:txBody>
          <a:bodyPr wrap="square" lIns="25400" tIns="25400" rIns="25400" bIns="25400" rtlCol="0" anchor="t">
            <a:normAutofit/>
          </a:bodyPr>
          <a:lstStyle/>
          <a:p>
            <a:pPr algn="l" indent="0" marL="0">
              <a:lnSpc>
                <a:spcPct val="100000"/>
              </a:lnSpc>
              <a:buNone/>
            </a:pPr>
            <a:r>
              <a:rPr lang="en-US" sz="1875" b="1" spc="413" kern="0" dirty="0">
                <a:solidFill>
                  <a:srgbClr val="FBF8F1"/>
                </a:solidFill>
                <a:latin typeface="Arial" pitchFamily="34" charset="0"/>
                <a:ea typeface="Arial" pitchFamily="34" charset="-122"/>
                <a:cs typeface="Arial" pitchFamily="34" charset="-120"/>
              </a:rPr>
              <a:t>NAJE BADU LOVE</a:t>
            </a:r>
            <a:endParaRPr lang="en-US" sz="187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6F1E7"/>
          </a:solidFill>
          <a:ln/>
        </p:spPr>
      </p:sp>
      <p:sp>
        <p:nvSpPr>
          <p:cNvPr id="3" name="Shape 1"/>
          <p:cNvSpPr/>
          <p:nvPr/>
        </p:nvSpPr>
        <p:spPr>
          <a:xfrm>
            <a:off x="-1723382" y="6567263"/>
            <a:ext cx="6218170" cy="6218171"/>
          </a:xfrm>
          <a:prstGeom prst="ellipse">
            <a:avLst/>
          </a:prstGeom>
          <a:gradFill rotWithShape="1">
            <a:gsLst>
              <a:gs pos="0">
                <a:srgbClr val="F5A623">
                  <a:alpha val="12000"/>
                </a:srgbClr>
              </a:gs>
              <a:gs pos="70000">
                <a:srgbClr val="F5A623">
                  <a:alpha val="0"/>
                </a:srgbClr>
              </a:gs>
            </a:gsLst>
            <a:path path="circle">
              <a:fillToRect l="50000" t="50000" r="50000" b="50000"/>
            </a:path>
          </a:gradFill>
          <a:ln/>
        </p:spPr>
      </p:sp>
      <p:pic>
        <p:nvPicPr>
          <p:cNvPr id="4" name="Image 0" descr="preencoded.png">    </p:cNvPr>
          <p:cNvPicPr>
            <a:picLocks noChangeAspect="1"/>
          </p:cNvPicPr>
          <p:nvPr/>
        </p:nvPicPr>
        <p:blipFill>
          <a:blip r:embed="rId1">
            <a:alphaModFix amt="78000"/>
          </a:blip>
          <a:stretch>
            <a:fillRect/>
          </a:stretch>
        </p:blipFill>
        <p:spPr>
          <a:xfrm>
            <a:off x="17087850" y="476250"/>
            <a:ext cx="590550" cy="590550"/>
          </a:xfrm>
          <a:prstGeom prst="rect">
            <a:avLst/>
          </a:prstGeom>
        </p:spPr>
      </p:pic>
      <p:sp>
        <p:nvSpPr>
          <p:cNvPr id="5" name="Shape 2"/>
          <p:cNvSpPr/>
          <p:nvPr/>
        </p:nvSpPr>
        <p:spPr>
          <a:xfrm>
            <a:off x="1333500" y="1671941"/>
            <a:ext cx="571500" cy="19050"/>
          </a:xfrm>
          <a:prstGeom prst="rect">
            <a:avLst/>
          </a:prstGeom>
          <a:solidFill>
            <a:srgbClr val="F5A623"/>
          </a:solidFill>
          <a:ln/>
        </p:spPr>
      </p:sp>
      <p:sp>
        <p:nvSpPr>
          <p:cNvPr id="6" name="Text 3"/>
          <p:cNvSpPr/>
          <p:nvPr/>
        </p:nvSpPr>
        <p:spPr>
          <a:xfrm>
            <a:off x="2076450" y="1567166"/>
            <a:ext cx="7392695"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468" kern="0" dirty="0">
                <a:solidFill>
                  <a:srgbClr val="B6862B"/>
                </a:solidFill>
                <a:latin typeface="Arial" pitchFamily="34" charset="0"/>
                <a:ea typeface="Arial" pitchFamily="34" charset="-122"/>
                <a:cs typeface="Arial" pitchFamily="34" charset="-120"/>
              </a:rPr>
              <a:t>THE JOURNEY UP! JOURNAL COLLECTION</a:t>
            </a:r>
            <a:endParaRPr lang="en-US" sz="1800" dirty="0"/>
          </a:p>
        </p:txBody>
      </p:sp>
      <p:sp>
        <p:nvSpPr>
          <p:cNvPr id="7" name="Text 4"/>
          <p:cNvSpPr/>
          <p:nvPr/>
        </p:nvSpPr>
        <p:spPr>
          <a:xfrm>
            <a:off x="1333500" y="2053051"/>
            <a:ext cx="7802306" cy="1504057"/>
          </a:xfrm>
          <a:prstGeom prst="rect">
            <a:avLst/>
          </a:prstGeom>
          <a:noFill/>
          <a:ln/>
        </p:spPr>
        <p:txBody>
          <a:bodyPr wrap="square" lIns="25400" tIns="25400" rIns="25400" bIns="25400" rtlCol="0" anchor="t">
            <a:normAutofit/>
          </a:bodyPr>
          <a:lstStyle/>
          <a:p>
            <a:pPr algn="l" indent="0" marL="0">
              <a:lnSpc>
                <a:spcPct val="104000"/>
              </a:lnSpc>
              <a:buNone/>
            </a:pPr>
            <a:r>
              <a:rPr lang="en-US" sz="5550" b="1" dirty="0">
                <a:solidFill>
                  <a:srgbClr val="0D3D47">
                    <a:alpha val="92000"/>
                  </a:srgbClr>
                </a:solidFill>
                <a:latin typeface="Georgia" pitchFamily="34" charset="0"/>
                <a:ea typeface="Georgia" pitchFamily="34" charset="-122"/>
                <a:cs typeface="Georgia" pitchFamily="34" charset="-120"/>
              </a:rPr>
              <a:t>Self-Guided Journey Journals</a:t>
            </a:r>
            <a:endParaRPr lang="en-US" sz="5550" dirty="0"/>
          </a:p>
        </p:txBody>
      </p:sp>
      <p:sp>
        <p:nvSpPr>
          <p:cNvPr id="8" name="Text 5"/>
          <p:cNvSpPr/>
          <p:nvPr/>
        </p:nvSpPr>
        <p:spPr>
          <a:xfrm>
            <a:off x="1333500" y="3818967"/>
            <a:ext cx="6475095" cy="1281113"/>
          </a:xfrm>
          <a:prstGeom prst="rect">
            <a:avLst/>
          </a:prstGeom>
          <a:noFill/>
          <a:ln/>
        </p:spPr>
        <p:txBody>
          <a:bodyPr wrap="square" lIns="25400" tIns="25400" rIns="25400" bIns="25400" rtlCol="0" anchor="t">
            <a:normAutofit/>
          </a:bodyPr>
          <a:lstStyle/>
          <a:p>
            <a:pPr algn="l" indent="0" marL="0">
              <a:lnSpc>
                <a:spcPct val="150000"/>
              </a:lnSpc>
              <a:buNone/>
            </a:pPr>
            <a:r>
              <a:rPr lang="en-US" sz="2175" dirty="0">
                <a:solidFill>
                  <a:srgbClr val="2F5E68">
                    <a:alpha val="88000"/>
                  </a:srgbClr>
                </a:solidFill>
                <a:latin typeface="Arial" pitchFamily="34" charset="0"/>
                <a:ea typeface="Arial" pitchFamily="34" charset="-122"/>
                <a:cs typeface="Arial" pitchFamily="34" charset="-120"/>
              </a:rPr>
              <a:t>12 beautifully designed journals aligned with the 12 Journey Up! Paths — covering self-love, awareness, gratitude, vision, purpose &amp; more.</a:t>
            </a:r>
            <a:endParaRPr lang="en-US" sz="2175" dirty="0"/>
          </a:p>
        </p:txBody>
      </p:sp>
      <p:sp>
        <p:nvSpPr>
          <p:cNvPr id="9" name="Text 6"/>
          <p:cNvSpPr/>
          <p:nvPr/>
        </p:nvSpPr>
        <p:spPr>
          <a:xfrm>
            <a:off x="1333500" y="5235586"/>
            <a:ext cx="6475095"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i="1" dirty="0">
                <a:solidFill>
                  <a:srgbClr val="F5A623">
                    <a:alpha val="81000"/>
                  </a:srgbClr>
                </a:solidFill>
                <a:latin typeface="Arial" pitchFamily="34" charset="0"/>
                <a:ea typeface="Arial" pitchFamily="34" charset="-122"/>
                <a:cs typeface="Arial" pitchFamily="34" charset="-120"/>
              </a:rPr>
              <a:t>The perfect companions for anyone ready to elevate their life's journey.</a:t>
            </a:r>
            <a:endParaRPr lang="en-US" sz="1875" dirty="0"/>
          </a:p>
        </p:txBody>
      </p:sp>
      <p:sp>
        <p:nvSpPr>
          <p:cNvPr id="10" name="Text 7"/>
          <p:cNvSpPr/>
          <p:nvPr/>
        </p:nvSpPr>
        <p:spPr>
          <a:xfrm>
            <a:off x="1333500" y="6368076"/>
            <a:ext cx="1058466" cy="335161"/>
          </a:xfrm>
          <a:prstGeom prst="rect">
            <a:avLst/>
          </a:prstGeom>
          <a:noFill/>
          <a:ln/>
        </p:spPr>
        <p:txBody>
          <a:bodyPr wrap="none" lIns="25400" tIns="25400" rIns="25400" bIns="25400" rtlCol="0" anchor="t">
            <a:normAutofit/>
          </a:bodyPr>
          <a:lstStyle/>
          <a:p>
            <a:pPr algn="l" indent="0" marL="0">
              <a:lnSpc>
                <a:spcPct val="120000"/>
              </a:lnSpc>
              <a:buNone/>
            </a:pPr>
            <a:r>
              <a:rPr lang="en-US" sz="1950" b="1" dirty="0">
                <a:solidFill>
                  <a:srgbClr val="F5A623"/>
                </a:solidFill>
                <a:latin typeface="Georgia" pitchFamily="34" charset="0"/>
                <a:ea typeface="Georgia" pitchFamily="34" charset="-122"/>
                <a:cs typeface="Georgia" pitchFamily="34" charset="-120"/>
              </a:rPr>
              <a:t>The Path</a:t>
            </a:r>
            <a:endParaRPr lang="en-US" sz="1950" dirty="0"/>
          </a:p>
        </p:txBody>
      </p:sp>
      <p:sp>
        <p:nvSpPr>
          <p:cNvPr id="11" name="Text 8"/>
          <p:cNvSpPr/>
          <p:nvPr/>
        </p:nvSpPr>
        <p:spPr>
          <a:xfrm>
            <a:off x="2525316" y="6339501"/>
            <a:ext cx="6574735"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Each journal maps directly to one of the 12 core Journey Up! paths.</a:t>
            </a:r>
            <a:endParaRPr lang="en-US" sz="1875" dirty="0"/>
          </a:p>
        </p:txBody>
      </p:sp>
      <p:sp>
        <p:nvSpPr>
          <p:cNvPr id="12" name="Text 9"/>
          <p:cNvSpPr/>
          <p:nvPr/>
        </p:nvSpPr>
        <p:spPr>
          <a:xfrm>
            <a:off x="1333500" y="7318865"/>
            <a:ext cx="1114574" cy="335161"/>
          </a:xfrm>
          <a:prstGeom prst="rect">
            <a:avLst/>
          </a:prstGeom>
          <a:noFill/>
          <a:ln/>
        </p:spPr>
        <p:txBody>
          <a:bodyPr wrap="none" lIns="25400" tIns="25400" rIns="25400" bIns="25400" rtlCol="0" anchor="t">
            <a:normAutofit/>
          </a:bodyPr>
          <a:lstStyle/>
          <a:p>
            <a:pPr algn="l" indent="0" marL="0">
              <a:lnSpc>
                <a:spcPct val="120000"/>
              </a:lnSpc>
              <a:buNone/>
            </a:pPr>
            <a:r>
              <a:rPr lang="en-US" sz="1950" b="1" dirty="0">
                <a:solidFill>
                  <a:srgbClr val="F5A623"/>
                </a:solidFill>
                <a:latin typeface="Georgia" pitchFamily="34" charset="0"/>
                <a:ea typeface="Georgia" pitchFamily="34" charset="-122"/>
                <a:cs typeface="Georgia" pitchFamily="34" charset="-120"/>
              </a:rPr>
              <a:t>The Book</a:t>
            </a:r>
            <a:endParaRPr lang="en-US" sz="1950" dirty="0"/>
          </a:p>
        </p:txBody>
      </p:sp>
      <p:sp>
        <p:nvSpPr>
          <p:cNvPr id="13" name="Text 10"/>
          <p:cNvSpPr/>
          <p:nvPr/>
        </p:nvSpPr>
        <p:spPr>
          <a:xfrm>
            <a:off x="2581424" y="7290290"/>
            <a:ext cx="6516944"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Every journal is intentionally paired with a specific companion book.</a:t>
            </a:r>
            <a:endParaRPr lang="en-US" sz="1875" dirty="0"/>
          </a:p>
        </p:txBody>
      </p:sp>
      <p:sp>
        <p:nvSpPr>
          <p:cNvPr id="14" name="Text 11"/>
          <p:cNvSpPr/>
          <p:nvPr/>
        </p:nvSpPr>
        <p:spPr>
          <a:xfrm>
            <a:off x="1333500" y="8299016"/>
            <a:ext cx="1364040" cy="335161"/>
          </a:xfrm>
          <a:prstGeom prst="rect">
            <a:avLst/>
          </a:prstGeom>
          <a:noFill/>
          <a:ln/>
        </p:spPr>
        <p:txBody>
          <a:bodyPr wrap="none" lIns="25400" tIns="25400" rIns="25400" bIns="25400" rtlCol="0" anchor="t">
            <a:normAutofit/>
          </a:bodyPr>
          <a:lstStyle/>
          <a:p>
            <a:pPr algn="l" indent="0" marL="0">
              <a:lnSpc>
                <a:spcPct val="120000"/>
              </a:lnSpc>
              <a:buNone/>
            </a:pPr>
            <a:r>
              <a:rPr lang="en-US" sz="1950" b="1" dirty="0">
                <a:solidFill>
                  <a:srgbClr val="F5A623"/>
                </a:solidFill>
                <a:latin typeface="Georgia" pitchFamily="34" charset="0"/>
                <a:ea typeface="Georgia" pitchFamily="34" charset="-122"/>
                <a:cs typeface="Georgia" pitchFamily="34" charset="-120"/>
              </a:rPr>
              <a:t>The Course</a:t>
            </a:r>
            <a:endParaRPr lang="en-US" sz="1950" dirty="0"/>
          </a:p>
        </p:txBody>
      </p:sp>
      <p:sp>
        <p:nvSpPr>
          <p:cNvPr id="15" name="Text 12"/>
          <p:cNvSpPr/>
          <p:nvPr/>
        </p:nvSpPr>
        <p:spPr>
          <a:xfrm>
            <a:off x="2783086" y="8270441"/>
            <a:ext cx="6309232"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Each book powers a dedicated, interactive course on the Journey Up! App.</a:t>
            </a:r>
            <a:endParaRPr lang="en-US" sz="1875" dirty="0"/>
          </a:p>
        </p:txBody>
      </p:sp>
      <p:pic>
        <p:nvPicPr>
          <p:cNvPr id="16" name="Image 1" descr="preencoded.png">    </p:cNvPr>
          <p:cNvPicPr>
            <a:picLocks noChangeAspect="1"/>
          </p:cNvPicPr>
          <p:nvPr/>
        </p:nvPicPr>
        <p:blipFill>
          <a:blip r:embed="rId2"/>
          <a:srcRect l="-1" r="-1" t="0" b="0"/>
          <a:stretch/>
        </p:blipFill>
        <p:spPr>
          <a:xfrm>
            <a:off x="9753481" y="1848571"/>
            <a:ext cx="7117943" cy="656178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gradFill rotWithShape="1">
            <a:gsLst>
              <a:gs pos="0">
                <a:srgbClr val="14525E">
                  <a:alpha val="100000"/>
                </a:srgbClr>
              </a:gs>
              <a:gs pos="48000">
                <a:srgbClr val="0D3D47">
                  <a:alpha val="100000"/>
                </a:srgbClr>
              </a:gs>
              <a:gs pos="100000">
                <a:srgbClr val="082E36">
                  <a:alpha val="100000"/>
                </a:srgbClr>
              </a:gs>
            </a:gsLst>
            <a:path path="circle">
              <a:fillToRect l="50000" t="35000" r="50000" b="65000"/>
            </a:path>
          </a:gradFill>
          <a:ln/>
        </p:spPr>
      </p:sp>
      <p:sp>
        <p:nvSpPr>
          <p:cNvPr id="3" name="Shape 1"/>
          <p:cNvSpPr/>
          <p:nvPr/>
        </p:nvSpPr>
        <p:spPr>
          <a:xfrm>
            <a:off x="9392067" y="5304771"/>
            <a:ext cx="10080561" cy="10080561"/>
          </a:xfrm>
          <a:prstGeom prst="ellipse">
            <a:avLst/>
          </a:prstGeom>
          <a:gradFill rotWithShape="1">
            <a:gsLst>
              <a:gs pos="0">
                <a:srgbClr val="F5A623">
                  <a:alpha val="17000"/>
                </a:srgbClr>
              </a:gs>
              <a:gs pos="62000">
                <a:srgbClr val="F5A623">
                  <a:alpha val="0"/>
                </a:srgbClr>
              </a:gs>
            </a:gsLst>
            <a:path path="circle">
              <a:fillToRect l="50000" t="50000" r="50000" b="50000"/>
            </a:path>
          </a:gradFill>
          <a:ln/>
        </p:spPr>
      </p:sp>
      <p:sp>
        <p:nvSpPr>
          <p:cNvPr id="4" name="Shape 2"/>
          <p:cNvSpPr/>
          <p:nvPr/>
        </p:nvSpPr>
        <p:spPr>
          <a:xfrm rot="-142916">
            <a:off x="9434409" y="5433908"/>
            <a:ext cx="11611184" cy="11611184"/>
          </a:xfrm>
          <a:prstGeom prst="ellipse">
            <a:avLst/>
          </a:prstGeom>
          <a:ln w="9071">
            <a:solidFill>
              <a:srgbClr val="F5A623">
                <a:alpha val="9000"/>
              </a:srgbClr>
            </a:solidFill>
            <a:prstDash val="solid"/>
          </a:ln>
        </p:spPr>
      </p:sp>
      <p:pic>
        <p:nvPicPr>
          <p:cNvPr id="5" name="Image 0" descr="preencoded.png">    </p:cNvPr>
          <p:cNvPicPr>
            <a:picLocks noChangeAspect="1"/>
          </p:cNvPicPr>
          <p:nvPr/>
        </p:nvPicPr>
        <p:blipFill>
          <a:blip r:embed="rId1">
            <a:alphaModFix amt="94000"/>
          </a:blip>
          <a:srcRect l="0" r="0" t="-1538" b="-1538"/>
          <a:stretch/>
        </p:blipFill>
        <p:spPr>
          <a:xfrm>
            <a:off x="8433796" y="2926560"/>
            <a:ext cx="1420408" cy="1420407"/>
          </a:xfrm>
          <a:prstGeom prst="rect">
            <a:avLst/>
          </a:prstGeom>
        </p:spPr>
      </p:pic>
      <p:sp>
        <p:nvSpPr>
          <p:cNvPr id="6" name="Text 3"/>
          <p:cNvSpPr/>
          <p:nvPr/>
        </p:nvSpPr>
        <p:spPr>
          <a:xfrm>
            <a:off x="2680372" y="4869958"/>
            <a:ext cx="12927107" cy="1106686"/>
          </a:xfrm>
          <a:prstGeom prst="rect">
            <a:avLst/>
          </a:prstGeom>
          <a:noFill/>
          <a:ln/>
        </p:spPr>
        <p:txBody>
          <a:bodyPr wrap="square" lIns="25400" tIns="25400" rIns="25400" bIns="25400" rtlCol="0" anchor="t">
            <a:normAutofit/>
          </a:bodyPr>
          <a:lstStyle/>
          <a:p>
            <a:pPr algn="ctr" indent="0" marL="0">
              <a:lnSpc>
                <a:spcPct val="102000"/>
              </a:lnSpc>
              <a:buNone/>
            </a:pPr>
            <a:r>
              <a:rPr lang="en-US" sz="8250" b="1" dirty="0">
                <a:solidFill>
                  <a:srgbClr val="FBF8F1">
                    <a:alpha val="93000"/>
                  </a:srgbClr>
                </a:solidFill>
                <a:latin typeface="Georgia" pitchFamily="34" charset="0"/>
                <a:ea typeface="Georgia" pitchFamily="34" charset="-122"/>
                <a:cs typeface="Georgia" pitchFamily="34" charset="-120"/>
              </a:rPr>
              <a:t>Helping People </a:t>
            </a:r>
            <a:pPr algn="ctr" indent="0" marL="0">
              <a:lnSpc>
                <a:spcPct val="102000"/>
              </a:lnSpc>
              <a:buNone/>
            </a:pPr>
            <a:r>
              <a:rPr lang="en-US" sz="8250" b="1" i="1" dirty="0">
                <a:solidFill>
                  <a:srgbClr val="F5A623">
                    <a:alpha val="93000"/>
                  </a:srgbClr>
                </a:solidFill>
                <a:latin typeface="Georgia" pitchFamily="34" charset="0"/>
                <a:ea typeface="Georgia" pitchFamily="34" charset="-122"/>
                <a:cs typeface="Georgia" pitchFamily="34" charset="-120"/>
              </a:rPr>
              <a:t>Feel Seen</a:t>
            </a:r>
            <a:endParaRPr lang="en-US" sz="8250" dirty="0"/>
          </a:p>
        </p:txBody>
      </p:sp>
      <p:sp>
        <p:nvSpPr>
          <p:cNvPr id="7" name="Text 4"/>
          <p:cNvSpPr/>
          <p:nvPr/>
        </p:nvSpPr>
        <p:spPr>
          <a:xfrm>
            <a:off x="3748087" y="6351540"/>
            <a:ext cx="10791825" cy="1087636"/>
          </a:xfrm>
          <a:prstGeom prst="rect">
            <a:avLst/>
          </a:prstGeom>
          <a:noFill/>
          <a:ln/>
        </p:spPr>
        <p:txBody>
          <a:bodyPr wrap="square" lIns="25400" tIns="25400" rIns="25400" bIns="25400" rtlCol="0" anchor="t">
            <a:normAutofit/>
          </a:bodyPr>
          <a:lstStyle/>
          <a:p>
            <a:pPr algn="ctr" indent="0" marL="0">
              <a:lnSpc>
                <a:spcPct val="145000"/>
              </a:lnSpc>
              <a:buNone/>
            </a:pPr>
            <a:r>
              <a:rPr lang="en-US" sz="2850" dirty="0">
                <a:solidFill>
                  <a:srgbClr val="F6F1E7">
                    <a:alpha val="75000"/>
                  </a:srgbClr>
                </a:solidFill>
                <a:latin typeface="Arial" pitchFamily="34" charset="0"/>
                <a:ea typeface="Arial" pitchFamily="34" charset="-122"/>
                <a:cs typeface="Arial" pitchFamily="34" charset="-120"/>
              </a:rPr>
              <a:t>Healing begins the moment a person feels seen, heard, accepted &amp; empowered. Everything we build starts here.</a:t>
            </a:r>
            <a:endParaRPr lang="en-US" sz="28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6F1E7"/>
          </a:solidFill>
          <a:ln/>
        </p:spPr>
      </p:sp>
      <p:sp>
        <p:nvSpPr>
          <p:cNvPr id="3" name="Shape 1"/>
          <p:cNvSpPr/>
          <p:nvPr/>
        </p:nvSpPr>
        <p:spPr>
          <a:xfrm>
            <a:off x="13510890" y="-2577903"/>
            <a:ext cx="6414912" cy="6414911"/>
          </a:xfrm>
          <a:prstGeom prst="ellipse">
            <a:avLst/>
          </a:prstGeom>
          <a:gradFill rotWithShape="1">
            <a:gsLst>
              <a:gs pos="0">
                <a:srgbClr val="F5A623">
                  <a:alpha val="12000"/>
                </a:srgbClr>
              </a:gs>
              <a:gs pos="70000">
                <a:srgbClr val="F5A623">
                  <a:alpha val="0"/>
                </a:srgbClr>
              </a:gs>
            </a:gsLst>
            <a:path path="circle">
              <a:fillToRect l="50000" t="50000" r="50000" b="50000"/>
            </a:path>
          </a:gradFill>
          <a:ln/>
        </p:spPr>
      </p:sp>
      <p:pic>
        <p:nvPicPr>
          <p:cNvPr id="4" name="Image 0" descr="preencoded.png">    </p:cNvPr>
          <p:cNvPicPr>
            <a:picLocks noChangeAspect="1"/>
          </p:cNvPicPr>
          <p:nvPr/>
        </p:nvPicPr>
        <p:blipFill>
          <a:blip r:embed="rId1">
            <a:alphaModFix amt="80000"/>
          </a:blip>
          <a:stretch>
            <a:fillRect/>
          </a:stretch>
        </p:blipFill>
        <p:spPr>
          <a:xfrm>
            <a:off x="17087850" y="476250"/>
            <a:ext cx="590550" cy="590550"/>
          </a:xfrm>
          <a:prstGeom prst="rect">
            <a:avLst/>
          </a:prstGeom>
        </p:spPr>
      </p:pic>
      <p:sp>
        <p:nvSpPr>
          <p:cNvPr id="5" name="Shape 2"/>
          <p:cNvSpPr/>
          <p:nvPr/>
        </p:nvSpPr>
        <p:spPr>
          <a:xfrm>
            <a:off x="1333500" y="2846929"/>
            <a:ext cx="571500" cy="19050"/>
          </a:xfrm>
          <a:prstGeom prst="rect">
            <a:avLst/>
          </a:prstGeom>
          <a:solidFill>
            <a:srgbClr val="F5A623"/>
          </a:solidFill>
          <a:ln/>
        </p:spPr>
      </p:sp>
      <p:sp>
        <p:nvSpPr>
          <p:cNvPr id="6" name="Text 3"/>
          <p:cNvSpPr/>
          <p:nvPr/>
        </p:nvSpPr>
        <p:spPr>
          <a:xfrm>
            <a:off x="2076450" y="2742154"/>
            <a:ext cx="5401806"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B6862B"/>
                </a:solidFill>
                <a:latin typeface="Arial" pitchFamily="34" charset="0"/>
                <a:ea typeface="Arial" pitchFamily="34" charset="-122"/>
                <a:cs typeface="Arial" pitchFamily="34" charset="-120"/>
              </a:rPr>
              <a:t>THE SIGNATURE EXPERIENCE</a:t>
            </a:r>
            <a:endParaRPr lang="en-US" sz="1800" dirty="0"/>
          </a:p>
        </p:txBody>
      </p:sp>
      <p:sp>
        <p:nvSpPr>
          <p:cNvPr id="7" name="Text 4"/>
          <p:cNvSpPr/>
          <p:nvPr/>
        </p:nvSpPr>
        <p:spPr>
          <a:xfrm>
            <a:off x="1333500" y="3227191"/>
            <a:ext cx="9620054" cy="1560314"/>
          </a:xfrm>
          <a:prstGeom prst="rect">
            <a:avLst/>
          </a:prstGeom>
          <a:noFill/>
          <a:ln/>
        </p:spPr>
        <p:txBody>
          <a:bodyPr wrap="square" lIns="25400" tIns="25400" rIns="25400" bIns="25400" rtlCol="0" anchor="t">
            <a:normAutofit/>
          </a:bodyPr>
          <a:lstStyle/>
          <a:p>
            <a:pPr algn="l" indent="0" marL="0">
              <a:lnSpc>
                <a:spcPct val="108000"/>
              </a:lnSpc>
              <a:buNone/>
            </a:pPr>
            <a:r>
              <a:rPr lang="en-US" sz="5550" b="1" dirty="0">
                <a:solidFill>
                  <a:srgbClr val="0D3D47">
                    <a:alpha val="93000"/>
                  </a:srgbClr>
                </a:solidFill>
                <a:latin typeface="Georgia" pitchFamily="34" charset="0"/>
                <a:ea typeface="Georgia" pitchFamily="34" charset="-122"/>
                <a:cs typeface="Georgia" pitchFamily="34" charset="-120"/>
              </a:rPr>
              <a:t>Journey Up Live: Coffee, Conversations &amp; Community</a:t>
            </a:r>
            <a:endParaRPr lang="en-US" sz="5550" dirty="0"/>
          </a:p>
        </p:txBody>
      </p:sp>
      <p:sp>
        <p:nvSpPr>
          <p:cNvPr id="8" name="Text 5"/>
          <p:cNvSpPr/>
          <p:nvPr/>
        </p:nvSpPr>
        <p:spPr>
          <a:xfrm>
            <a:off x="1333500" y="5143351"/>
            <a:ext cx="257473" cy="728663"/>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9" name="Text 6"/>
          <p:cNvSpPr/>
          <p:nvPr/>
        </p:nvSpPr>
        <p:spPr>
          <a:xfrm>
            <a:off x="1648123" y="5143351"/>
            <a:ext cx="4240697"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Intimate gatherings over coffee where real conversation begins</a:t>
            </a:r>
            <a:endParaRPr lang="en-US" sz="1875" dirty="0"/>
          </a:p>
        </p:txBody>
      </p:sp>
      <p:sp>
        <p:nvSpPr>
          <p:cNvPr id="10" name="Text 7"/>
          <p:cNvSpPr/>
          <p:nvPr/>
        </p:nvSpPr>
        <p:spPr>
          <a:xfrm>
            <a:off x="6241554" y="5162596"/>
            <a:ext cx="257473" cy="728663"/>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1" name="Text 8"/>
          <p:cNvSpPr/>
          <p:nvPr/>
        </p:nvSpPr>
        <p:spPr>
          <a:xfrm>
            <a:off x="6556177" y="5162596"/>
            <a:ext cx="4240697"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Honest dialogue on healing, belonging &amp; authentic living</a:t>
            </a:r>
            <a:endParaRPr lang="en-US" sz="1875" dirty="0"/>
          </a:p>
        </p:txBody>
      </p:sp>
      <p:sp>
        <p:nvSpPr>
          <p:cNvPr id="12" name="Text 9"/>
          <p:cNvSpPr/>
          <p:nvPr/>
        </p:nvSpPr>
        <p:spPr>
          <a:xfrm>
            <a:off x="1333500" y="6072843"/>
            <a:ext cx="257473" cy="728663"/>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3" name="Text 10"/>
          <p:cNvSpPr/>
          <p:nvPr/>
        </p:nvSpPr>
        <p:spPr>
          <a:xfrm>
            <a:off x="1648123" y="6072843"/>
            <a:ext cx="4240697"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A judgment-free space where every person feels seen</a:t>
            </a:r>
            <a:endParaRPr lang="en-US" sz="1875" dirty="0"/>
          </a:p>
        </p:txBody>
      </p:sp>
      <p:sp>
        <p:nvSpPr>
          <p:cNvPr id="14" name="Text 11"/>
          <p:cNvSpPr/>
          <p:nvPr/>
        </p:nvSpPr>
        <p:spPr>
          <a:xfrm>
            <a:off x="6241554" y="6118288"/>
            <a:ext cx="257473" cy="728663"/>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5" name="Text 12"/>
          <p:cNvSpPr/>
          <p:nvPr/>
        </p:nvSpPr>
        <p:spPr>
          <a:xfrm>
            <a:off x="6556177" y="6118288"/>
            <a:ext cx="4240697"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Founder-led storytelling that turns strangers into community</a:t>
            </a:r>
            <a:endParaRPr lang="en-US" sz="1875" dirty="0"/>
          </a:p>
        </p:txBody>
      </p:sp>
      <p:sp>
        <p:nvSpPr>
          <p:cNvPr id="16" name="Text 13"/>
          <p:cNvSpPr/>
          <p:nvPr/>
        </p:nvSpPr>
        <p:spPr>
          <a:xfrm>
            <a:off x="1333500" y="7071274"/>
            <a:ext cx="257473" cy="728663"/>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7" name="Text 14"/>
          <p:cNvSpPr/>
          <p:nvPr/>
        </p:nvSpPr>
        <p:spPr>
          <a:xfrm>
            <a:off x="1648123" y="7071274"/>
            <a:ext cx="4240697"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Live reflection, journaling &amp; guided conversation</a:t>
            </a:r>
            <a:endParaRPr lang="en-US" sz="1875" dirty="0"/>
          </a:p>
        </p:txBody>
      </p:sp>
      <p:sp>
        <p:nvSpPr>
          <p:cNvPr id="18" name="Text 15"/>
          <p:cNvSpPr/>
          <p:nvPr/>
        </p:nvSpPr>
        <p:spPr>
          <a:xfrm>
            <a:off x="6241554" y="7180528"/>
            <a:ext cx="257473" cy="728663"/>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9" name="Text 16"/>
          <p:cNvSpPr/>
          <p:nvPr/>
        </p:nvSpPr>
        <p:spPr>
          <a:xfrm>
            <a:off x="6556177" y="7180528"/>
            <a:ext cx="4240697"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Connection that continues long after the room clears</a:t>
            </a:r>
            <a:endParaRPr lang="en-US" sz="1875" dirty="0"/>
          </a:p>
        </p:txBody>
      </p:sp>
      <p:sp>
        <p:nvSpPr>
          <p:cNvPr id="20" name="Shape 17"/>
          <p:cNvSpPr/>
          <p:nvPr/>
        </p:nvSpPr>
        <p:spPr>
          <a:xfrm>
            <a:off x="11435358" y="3013830"/>
            <a:ext cx="5519142" cy="4429125"/>
          </a:xfrm>
          <a:prstGeom prst="roundRect">
            <a:avLst>
              <a:gd name="adj" fmla="val 4301"/>
            </a:avLst>
          </a:prstGeom>
          <a:gradFill rotWithShape="1">
            <a:gsLst>
              <a:gs pos="0">
                <a:srgbClr val="0D3D47">
                  <a:alpha val="74000"/>
                </a:srgbClr>
              </a:gs>
              <a:gs pos="100000">
                <a:srgbClr val="082E36">
                  <a:alpha val="74000"/>
                </a:srgbClr>
              </a:gs>
            </a:gsLst>
            <a:lin ang="3900000" scaled="0"/>
          </a:gradFill>
          <a:ln/>
          <a:effectLst>
            <a:outerShdw sx="100000" sy="100000" kx="0" ky="0" algn="bl" rotWithShape="0" blurRad="571500" dist="247650" dir="5400000">
              <a:srgbClr val="0D3D47">
                <a:alpha val="17709"/>
              </a:srgbClr>
            </a:outerShdw>
          </a:effectLst>
        </p:spPr>
      </p:sp>
      <p:sp>
        <p:nvSpPr>
          <p:cNvPr id="21" name="Text 18"/>
          <p:cNvSpPr/>
          <p:nvPr/>
        </p:nvSpPr>
        <p:spPr>
          <a:xfrm>
            <a:off x="11892558" y="3451980"/>
            <a:ext cx="5065216" cy="276225"/>
          </a:xfrm>
          <a:prstGeom prst="rect">
            <a:avLst/>
          </a:prstGeom>
          <a:noFill/>
          <a:ln/>
        </p:spPr>
        <p:txBody>
          <a:bodyPr wrap="square" lIns="25400" tIns="25400" rIns="25400" bIns="25400" rtlCol="0" anchor="t">
            <a:normAutofit/>
          </a:bodyPr>
          <a:lstStyle/>
          <a:p>
            <a:pPr algn="l" indent="0" marL="0">
              <a:lnSpc>
                <a:spcPct val="100000"/>
              </a:lnSpc>
              <a:buNone/>
            </a:pPr>
            <a:r>
              <a:rPr lang="en-US" sz="1875" b="1" spc="488" kern="0" dirty="0">
                <a:solidFill>
                  <a:srgbClr val="F4BA48"/>
                </a:solidFill>
                <a:latin typeface="Arial" pitchFamily="34" charset="0"/>
                <a:ea typeface="Arial" pitchFamily="34" charset="-122"/>
                <a:cs typeface="Arial" pitchFamily="34" charset="-120"/>
              </a:rPr>
              <a:t>WHERE WE GATHER</a:t>
            </a:r>
            <a:endParaRPr lang="en-US" sz="1875" dirty="0"/>
          </a:p>
        </p:txBody>
      </p:sp>
      <p:sp>
        <p:nvSpPr>
          <p:cNvPr id="22" name="Text 19"/>
          <p:cNvSpPr/>
          <p:nvPr/>
        </p:nvSpPr>
        <p:spPr>
          <a:xfrm>
            <a:off x="11892558" y="3975855"/>
            <a:ext cx="5065216" cy="400050"/>
          </a:xfrm>
          <a:prstGeom prst="rect">
            <a:avLst/>
          </a:prstGeom>
          <a:noFill/>
          <a:ln/>
        </p:spPr>
        <p:txBody>
          <a:bodyPr wrap="square" lIns="25400" tIns="25400" rIns="25400" bIns="25400" rtlCol="0" anchor="t">
            <a:normAutofit/>
          </a:bodyPr>
          <a:lstStyle/>
          <a:p>
            <a:pPr algn="l" indent="0" marL="0">
              <a:lnSpc>
                <a:spcPct val="100000"/>
              </a:lnSpc>
              <a:buNone/>
            </a:pPr>
            <a:r>
              <a:rPr lang="en-US" sz="2850" b="1" dirty="0">
                <a:solidFill>
                  <a:srgbClr val="FBF8F1"/>
                </a:solidFill>
                <a:latin typeface="Georgia" pitchFamily="34" charset="0"/>
                <a:ea typeface="Georgia" pitchFamily="34" charset="-122"/>
                <a:cs typeface="Georgia" pitchFamily="34" charset="-120"/>
              </a:rPr>
              <a:t>Atlanta</a:t>
            </a:r>
            <a:endParaRPr lang="en-US" sz="2850" dirty="0"/>
          </a:p>
        </p:txBody>
      </p:sp>
      <p:sp>
        <p:nvSpPr>
          <p:cNvPr id="23" name="Text 20"/>
          <p:cNvSpPr/>
          <p:nvPr/>
        </p:nvSpPr>
        <p:spPr>
          <a:xfrm>
            <a:off x="11892558" y="4509255"/>
            <a:ext cx="5065216" cy="400050"/>
          </a:xfrm>
          <a:prstGeom prst="rect">
            <a:avLst/>
          </a:prstGeom>
          <a:noFill/>
          <a:ln/>
        </p:spPr>
        <p:txBody>
          <a:bodyPr wrap="square" lIns="25400" tIns="25400" rIns="25400" bIns="25400" rtlCol="0" anchor="t">
            <a:normAutofit/>
          </a:bodyPr>
          <a:lstStyle/>
          <a:p>
            <a:pPr algn="l" indent="0" marL="0">
              <a:lnSpc>
                <a:spcPct val="100000"/>
              </a:lnSpc>
              <a:buNone/>
            </a:pPr>
            <a:r>
              <a:rPr lang="en-US" sz="2850" b="1" dirty="0">
                <a:solidFill>
                  <a:srgbClr val="FBF8F1"/>
                </a:solidFill>
                <a:latin typeface="Georgia" pitchFamily="34" charset="0"/>
                <a:ea typeface="Georgia" pitchFamily="34" charset="-122"/>
                <a:cs typeface="Georgia" pitchFamily="34" charset="-120"/>
              </a:rPr>
              <a:t>Dallas</a:t>
            </a:r>
            <a:endParaRPr lang="en-US" sz="2850" dirty="0"/>
          </a:p>
        </p:txBody>
      </p:sp>
      <p:sp>
        <p:nvSpPr>
          <p:cNvPr id="24" name="Text 21"/>
          <p:cNvSpPr/>
          <p:nvPr/>
        </p:nvSpPr>
        <p:spPr>
          <a:xfrm>
            <a:off x="11892558" y="5042655"/>
            <a:ext cx="5065216" cy="400050"/>
          </a:xfrm>
          <a:prstGeom prst="rect">
            <a:avLst/>
          </a:prstGeom>
          <a:noFill/>
          <a:ln/>
        </p:spPr>
        <p:txBody>
          <a:bodyPr wrap="square" lIns="25400" tIns="25400" rIns="25400" bIns="25400" rtlCol="0" anchor="t">
            <a:normAutofit/>
          </a:bodyPr>
          <a:lstStyle/>
          <a:p>
            <a:pPr algn="l" indent="0" marL="0">
              <a:lnSpc>
                <a:spcPct val="100000"/>
              </a:lnSpc>
              <a:buNone/>
            </a:pPr>
            <a:r>
              <a:rPr lang="en-US" sz="2850" b="1" dirty="0">
                <a:solidFill>
                  <a:srgbClr val="FBF8F1"/>
                </a:solidFill>
                <a:latin typeface="Georgia" pitchFamily="34" charset="0"/>
                <a:ea typeface="Georgia" pitchFamily="34" charset="-122"/>
                <a:cs typeface="Georgia" pitchFamily="34" charset="-120"/>
              </a:rPr>
              <a:t>Houston</a:t>
            </a:r>
            <a:endParaRPr lang="en-US" sz="2850" dirty="0"/>
          </a:p>
        </p:txBody>
      </p:sp>
      <p:sp>
        <p:nvSpPr>
          <p:cNvPr id="25" name="Text 22"/>
          <p:cNvSpPr/>
          <p:nvPr/>
        </p:nvSpPr>
        <p:spPr>
          <a:xfrm>
            <a:off x="11892558" y="5576055"/>
            <a:ext cx="5065216" cy="400050"/>
          </a:xfrm>
          <a:prstGeom prst="rect">
            <a:avLst/>
          </a:prstGeom>
          <a:noFill/>
          <a:ln/>
        </p:spPr>
        <p:txBody>
          <a:bodyPr wrap="square" lIns="25400" tIns="25400" rIns="25400" bIns="25400" rtlCol="0" anchor="t">
            <a:normAutofit/>
          </a:bodyPr>
          <a:lstStyle/>
          <a:p>
            <a:pPr algn="l" indent="0" marL="0">
              <a:lnSpc>
                <a:spcPct val="100000"/>
              </a:lnSpc>
              <a:buNone/>
            </a:pPr>
            <a:r>
              <a:rPr lang="en-US" sz="2850" b="1" dirty="0">
                <a:solidFill>
                  <a:srgbClr val="FBF8F1"/>
                </a:solidFill>
                <a:latin typeface="Georgia" pitchFamily="34" charset="0"/>
                <a:ea typeface="Georgia" pitchFamily="34" charset="-122"/>
                <a:cs typeface="Georgia" pitchFamily="34" charset="-120"/>
              </a:rPr>
              <a:t>Washington DC</a:t>
            </a:r>
            <a:endParaRPr lang="en-US" sz="2850" dirty="0"/>
          </a:p>
        </p:txBody>
      </p:sp>
      <p:sp>
        <p:nvSpPr>
          <p:cNvPr id="26" name="Text 23"/>
          <p:cNvSpPr/>
          <p:nvPr/>
        </p:nvSpPr>
        <p:spPr>
          <a:xfrm>
            <a:off x="11892558" y="6109455"/>
            <a:ext cx="5065216" cy="400050"/>
          </a:xfrm>
          <a:prstGeom prst="rect">
            <a:avLst/>
          </a:prstGeom>
          <a:noFill/>
          <a:ln/>
        </p:spPr>
        <p:txBody>
          <a:bodyPr wrap="square" lIns="25400" tIns="25400" rIns="25400" bIns="25400" rtlCol="0" anchor="t">
            <a:normAutofit/>
          </a:bodyPr>
          <a:lstStyle/>
          <a:p>
            <a:pPr algn="l" indent="0" marL="0">
              <a:lnSpc>
                <a:spcPct val="100000"/>
              </a:lnSpc>
              <a:buNone/>
            </a:pPr>
            <a:r>
              <a:rPr lang="en-US" sz="2850" b="1" dirty="0">
                <a:solidFill>
                  <a:srgbClr val="FBF8F1"/>
                </a:solidFill>
                <a:latin typeface="Georgia" pitchFamily="34" charset="0"/>
                <a:ea typeface="Georgia" pitchFamily="34" charset="-122"/>
                <a:cs typeface="Georgia" pitchFamily="34" charset="-120"/>
              </a:rPr>
              <a:t>Chicago</a:t>
            </a:r>
            <a:endParaRPr lang="en-US" sz="2850" dirty="0"/>
          </a:p>
        </p:txBody>
      </p:sp>
      <p:sp>
        <p:nvSpPr>
          <p:cNvPr id="27" name="Text 24"/>
          <p:cNvSpPr/>
          <p:nvPr/>
        </p:nvSpPr>
        <p:spPr>
          <a:xfrm>
            <a:off x="11892558" y="6642855"/>
            <a:ext cx="5065216" cy="400050"/>
          </a:xfrm>
          <a:prstGeom prst="rect">
            <a:avLst/>
          </a:prstGeom>
          <a:noFill/>
          <a:ln/>
        </p:spPr>
        <p:txBody>
          <a:bodyPr wrap="square" lIns="25400" tIns="25400" rIns="25400" bIns="25400" rtlCol="0" anchor="t">
            <a:normAutofit/>
          </a:bodyPr>
          <a:lstStyle/>
          <a:p>
            <a:pPr algn="l" indent="0" marL="0">
              <a:lnSpc>
                <a:spcPct val="100000"/>
              </a:lnSpc>
              <a:buNone/>
            </a:pPr>
            <a:r>
              <a:rPr lang="en-US" sz="2850" b="1" dirty="0">
                <a:solidFill>
                  <a:srgbClr val="FBF8F1"/>
                </a:solidFill>
                <a:latin typeface="Georgia" pitchFamily="34" charset="0"/>
                <a:ea typeface="Georgia" pitchFamily="34" charset="-122"/>
                <a:cs typeface="Georgia" pitchFamily="34" charset="-120"/>
              </a:rPr>
              <a:t>Los Angeles</a:t>
            </a:r>
            <a:endParaRPr lang="en-US" sz="2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gradFill rotWithShape="1">
            <a:gsLst>
              <a:gs pos="0">
                <a:srgbClr val="0F4450">
                  <a:alpha val="100000"/>
                </a:srgbClr>
              </a:gs>
              <a:gs pos="60000">
                <a:srgbClr val="082E36">
                  <a:alpha val="100000"/>
                </a:srgbClr>
              </a:gs>
              <a:gs pos="100000">
                <a:srgbClr val="04181D">
                  <a:alpha val="100000"/>
                </a:srgbClr>
              </a:gs>
            </a:gsLst>
            <a:path path="circle">
              <a:fillToRect l="28000" t="50000" r="72000" b="50000"/>
            </a:path>
          </a:gradFill>
          <a:ln/>
        </p:spPr>
      </p:sp>
      <p:sp>
        <p:nvSpPr>
          <p:cNvPr id="3" name="Shape 1"/>
          <p:cNvSpPr/>
          <p:nvPr/>
        </p:nvSpPr>
        <p:spPr>
          <a:xfrm>
            <a:off x="2816057" y="5281671"/>
            <a:ext cx="6861861" cy="6861862"/>
          </a:xfrm>
          <a:prstGeom prst="ellipse">
            <a:avLst/>
          </a:prstGeom>
          <a:gradFill rotWithShape="1">
            <a:gsLst>
              <a:gs pos="0">
                <a:srgbClr val="F5A623">
                  <a:alpha val="16000"/>
                </a:srgbClr>
              </a:gs>
              <a:gs pos="66000">
                <a:srgbClr val="F5A623">
                  <a:alpha val="0"/>
                </a:srgbClr>
              </a:gs>
            </a:gsLst>
            <a:path path="circle">
              <a:fillToRect l="50000" t="50000" r="50000" b="50000"/>
            </a:path>
          </a:gradFill>
          <a:ln/>
        </p:spPr>
      </p:sp>
      <p:pic>
        <p:nvPicPr>
          <p:cNvPr id="4" name="Image 0" descr="preencoded.png">    </p:cNvPr>
          <p:cNvPicPr>
            <a:picLocks noChangeAspect="1"/>
          </p:cNvPicPr>
          <p:nvPr/>
        </p:nvPicPr>
        <p:blipFill>
          <a:blip r:embed="rId1">
            <a:alphaModFix amt="85000"/>
          </a:blip>
          <a:stretch>
            <a:fillRect/>
          </a:stretch>
        </p:blipFill>
        <p:spPr>
          <a:xfrm>
            <a:off x="2347652" y="2410995"/>
            <a:ext cx="3751585" cy="5464712"/>
          </a:xfrm>
          <a:prstGeom prst="rect">
            <a:avLst/>
          </a:prstGeom>
        </p:spPr>
      </p:pic>
      <p:sp>
        <p:nvSpPr>
          <p:cNvPr id="5" name="Shape 2"/>
          <p:cNvSpPr/>
          <p:nvPr/>
        </p:nvSpPr>
        <p:spPr>
          <a:xfrm>
            <a:off x="7913638" y="1960379"/>
            <a:ext cx="571500" cy="19050"/>
          </a:xfrm>
          <a:prstGeom prst="rect">
            <a:avLst/>
          </a:prstGeom>
          <a:solidFill>
            <a:srgbClr val="F5A623"/>
          </a:solidFill>
          <a:ln/>
        </p:spPr>
      </p:sp>
      <p:sp>
        <p:nvSpPr>
          <p:cNvPr id="6" name="Text 3"/>
          <p:cNvSpPr/>
          <p:nvPr/>
        </p:nvSpPr>
        <p:spPr>
          <a:xfrm>
            <a:off x="8656588" y="1855604"/>
            <a:ext cx="3997003"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F5A623"/>
                </a:solidFill>
                <a:latin typeface="Arial" pitchFamily="34" charset="0"/>
                <a:ea typeface="Arial" pitchFamily="34" charset="-122"/>
                <a:cs typeface="Arial" pitchFamily="34" charset="-120"/>
              </a:rPr>
              <a:t>FEATURED INITIATIVE</a:t>
            </a:r>
            <a:endParaRPr lang="en-US" sz="1800" dirty="0"/>
          </a:p>
        </p:txBody>
      </p:sp>
      <p:sp>
        <p:nvSpPr>
          <p:cNvPr id="7" name="Text 4"/>
          <p:cNvSpPr/>
          <p:nvPr/>
        </p:nvSpPr>
        <p:spPr>
          <a:xfrm>
            <a:off x="7913638" y="2328112"/>
            <a:ext cx="9944948" cy="756940"/>
          </a:xfrm>
          <a:prstGeom prst="rect">
            <a:avLst/>
          </a:prstGeom>
          <a:noFill/>
          <a:ln/>
        </p:spPr>
        <p:txBody>
          <a:bodyPr wrap="square" lIns="25400" tIns="25400" rIns="25400" bIns="25400" rtlCol="0" anchor="t">
            <a:normAutofit/>
          </a:bodyPr>
          <a:lstStyle/>
          <a:p>
            <a:pPr algn="l" indent="0" marL="0">
              <a:lnSpc>
                <a:spcPct val="102000"/>
              </a:lnSpc>
              <a:buNone/>
            </a:pPr>
            <a:r>
              <a:rPr lang="en-US" sz="5550" b="1" dirty="0">
                <a:solidFill>
                  <a:srgbClr val="FBF8F1">
                    <a:alpha val="86000"/>
                  </a:srgbClr>
                </a:solidFill>
                <a:latin typeface="Georgia" pitchFamily="34" charset="0"/>
                <a:ea typeface="Georgia" pitchFamily="34" charset="-122"/>
                <a:cs typeface="Georgia" pitchFamily="34" charset="-120"/>
              </a:rPr>
              <a:t>Finally Yours </a:t>
            </a:r>
            <a:pPr algn="l" indent="0" marL="0">
              <a:lnSpc>
                <a:spcPct val="102000"/>
              </a:lnSpc>
              <a:buNone/>
            </a:pPr>
            <a:r>
              <a:rPr lang="en-US" sz="3330" i="1" dirty="0">
                <a:solidFill>
                  <a:srgbClr val="F6F1E7">
                    <a:alpha val="52000"/>
                  </a:srgbClr>
                </a:solidFill>
                <a:latin typeface="Georgia" pitchFamily="34" charset="0"/>
                <a:ea typeface="Georgia" pitchFamily="34" charset="-122"/>
                <a:cs typeface="Georgia" pitchFamily="34" charset="-120"/>
              </a:rPr>
              <a:t>(The eBook)</a:t>
            </a:r>
            <a:endParaRPr lang="en-US" sz="5550" dirty="0"/>
          </a:p>
        </p:txBody>
      </p:sp>
      <p:sp>
        <p:nvSpPr>
          <p:cNvPr id="8" name="Text 5"/>
          <p:cNvSpPr/>
          <p:nvPr/>
        </p:nvSpPr>
        <p:spPr>
          <a:xfrm>
            <a:off x="7913638" y="3241328"/>
            <a:ext cx="9944948" cy="472380"/>
          </a:xfrm>
          <a:prstGeom prst="rect">
            <a:avLst/>
          </a:prstGeom>
          <a:noFill/>
          <a:ln/>
        </p:spPr>
        <p:txBody>
          <a:bodyPr wrap="square" lIns="25400" tIns="25400" rIns="25400" bIns="25400" rtlCol="0" anchor="t">
            <a:normAutofit/>
          </a:bodyPr>
          <a:lstStyle/>
          <a:p>
            <a:pPr algn="l" indent="0" marL="0">
              <a:lnSpc>
                <a:spcPct val="120000"/>
              </a:lnSpc>
              <a:buNone/>
            </a:pPr>
            <a:r>
              <a:rPr lang="en-US" sz="2850" i="1" dirty="0">
                <a:solidFill>
                  <a:srgbClr val="F4BA48">
                    <a:alpha val="79000"/>
                  </a:srgbClr>
                </a:solidFill>
                <a:latin typeface="Georgia" pitchFamily="34" charset="0"/>
                <a:ea typeface="Georgia" pitchFamily="34" charset="-122"/>
                <a:cs typeface="Georgia" pitchFamily="34" charset="-120"/>
              </a:rPr>
              <a:t>For Women Who Are Ready</a:t>
            </a:r>
            <a:endParaRPr lang="en-US" sz="2850" dirty="0"/>
          </a:p>
        </p:txBody>
      </p:sp>
      <p:sp>
        <p:nvSpPr>
          <p:cNvPr id="9" name="Text 6"/>
          <p:cNvSpPr/>
          <p:nvPr/>
        </p:nvSpPr>
        <p:spPr>
          <a:xfrm>
            <a:off x="7913638" y="3939359"/>
            <a:ext cx="8633460" cy="1109663"/>
          </a:xfrm>
          <a:prstGeom prst="rect">
            <a:avLst/>
          </a:prstGeom>
          <a:noFill/>
          <a:ln/>
        </p:spPr>
        <p:txBody>
          <a:bodyPr wrap="square" lIns="25400" tIns="25400" rIns="25400" bIns="25400" rtlCol="0" anchor="t">
            <a:normAutofit/>
          </a:bodyPr>
          <a:lstStyle/>
          <a:p>
            <a:pPr algn="l" indent="0" marL="0">
              <a:lnSpc>
                <a:spcPct val="150000"/>
              </a:lnSpc>
              <a:buNone/>
            </a:pPr>
            <a:r>
              <a:rPr lang="en-US" sz="1875" dirty="0">
                <a:solidFill>
                  <a:srgbClr val="F6F1E7">
                    <a:alpha val="56000"/>
                  </a:srgbClr>
                </a:solidFill>
                <a:latin typeface="Arial" pitchFamily="34" charset="0"/>
                <a:ea typeface="Arial" pitchFamily="34" charset="-122"/>
                <a:cs typeface="Arial" pitchFamily="34" charset="-120"/>
              </a:rPr>
              <a:t>A speaking initiative and intensive program for cycle breakers — women who have been shaped to be everything for everyone, and are now ready to reclaim their own lives.</a:t>
            </a:r>
            <a:endParaRPr lang="en-US" sz="1875" dirty="0"/>
          </a:p>
        </p:txBody>
      </p:sp>
      <p:sp>
        <p:nvSpPr>
          <p:cNvPr id="10" name="Text 7"/>
          <p:cNvSpPr/>
          <p:nvPr/>
        </p:nvSpPr>
        <p:spPr>
          <a:xfrm>
            <a:off x="7913638" y="5371010"/>
            <a:ext cx="9944948" cy="312390"/>
          </a:xfrm>
          <a:prstGeom prst="rect">
            <a:avLst/>
          </a:prstGeom>
          <a:noFill/>
          <a:ln/>
        </p:spPr>
        <p:txBody>
          <a:bodyPr wrap="square" lIns="25400" tIns="25400" rIns="25400" bIns="25400" rtlCol="0" anchor="t">
            <a:normAutofit/>
          </a:bodyPr>
          <a:lstStyle/>
          <a:p>
            <a:pPr algn="l" indent="0" marL="0">
              <a:lnSpc>
                <a:spcPct val="120000"/>
              </a:lnSpc>
              <a:buNone/>
            </a:pPr>
            <a:r>
              <a:rPr lang="en-US" sz="1800" b="1" spc="360" kern="0" dirty="0">
                <a:solidFill>
                  <a:srgbClr val="F4BA48">
                    <a:alpha val="51000"/>
                  </a:srgbClr>
                </a:solidFill>
                <a:latin typeface="Arial" pitchFamily="34" charset="0"/>
                <a:ea typeface="Arial" pitchFamily="34" charset="-122"/>
                <a:cs typeface="Arial" pitchFamily="34" charset="-120"/>
              </a:rPr>
              <a:t>THE 5 SIGNS YOU'VE BEEN LIVING SOMEONE ELSE'S LIFE</a:t>
            </a:r>
            <a:endParaRPr lang="en-US" sz="1800" dirty="0"/>
          </a:p>
        </p:txBody>
      </p:sp>
      <p:sp>
        <p:nvSpPr>
          <p:cNvPr id="11" name="Text 8"/>
          <p:cNvSpPr/>
          <p:nvPr/>
        </p:nvSpPr>
        <p:spPr>
          <a:xfrm>
            <a:off x="7913638" y="5970351"/>
            <a:ext cx="334714" cy="285750"/>
          </a:xfrm>
          <a:prstGeom prst="rect">
            <a:avLst/>
          </a:prstGeom>
          <a:noFill/>
          <a:ln/>
        </p:spPr>
        <p:txBody>
          <a:bodyPr wrap="square" lIns="25400" tIns="25400" rIns="25400" bIns="25400" rtlCol="0" anchor="t">
            <a:normAutofit/>
          </a:bodyPr>
          <a:lstStyle/>
          <a:p>
            <a:pPr algn="l" indent="0" marL="0">
              <a:lnSpc>
                <a:spcPct val="100000"/>
              </a:lnSpc>
              <a:buNone/>
            </a:pPr>
            <a:r>
              <a:rPr lang="en-US" sz="1950" b="1" dirty="0">
                <a:solidFill>
                  <a:srgbClr val="F5A623"/>
                </a:solidFill>
                <a:latin typeface="Georgia" pitchFamily="34" charset="0"/>
                <a:ea typeface="Georgia" pitchFamily="34" charset="-122"/>
                <a:cs typeface="Georgia" pitchFamily="34" charset="-120"/>
              </a:rPr>
              <a:t>01</a:t>
            </a:r>
            <a:endParaRPr lang="en-US" sz="1950" dirty="0"/>
          </a:p>
        </p:txBody>
      </p:sp>
      <p:sp>
        <p:nvSpPr>
          <p:cNvPr id="12" name="Text 9"/>
          <p:cNvSpPr/>
          <p:nvPr/>
        </p:nvSpPr>
        <p:spPr>
          <a:xfrm>
            <a:off x="8324552" y="5941776"/>
            <a:ext cx="4016889" cy="678061"/>
          </a:xfrm>
          <a:prstGeom prst="rect">
            <a:avLst/>
          </a:prstGeom>
          <a:noFill/>
          <a:ln/>
        </p:spPr>
        <p:txBody>
          <a:bodyPr wrap="square" lIns="25400" tIns="25400" rIns="25400" bIns="25400" rtlCol="0" anchor="t">
            <a:normAutofit/>
          </a:bodyPr>
          <a:lstStyle/>
          <a:p>
            <a:pPr algn="l" indent="0" marL="0">
              <a:lnSpc>
                <a:spcPct val="140000"/>
              </a:lnSpc>
              <a:buNone/>
            </a:pPr>
            <a:r>
              <a:rPr lang="en-US" sz="1800" dirty="0">
                <a:solidFill>
                  <a:srgbClr val="F6F1E7">
                    <a:alpha val="85000"/>
                  </a:srgbClr>
                </a:solidFill>
                <a:latin typeface="Arial" pitchFamily="34" charset="0"/>
                <a:ea typeface="Arial" pitchFamily="34" charset="-122"/>
                <a:cs typeface="Arial" pitchFamily="34" charset="-120"/>
              </a:rPr>
              <a:t>You know what everyone needs — but not what you want</a:t>
            </a:r>
            <a:endParaRPr lang="en-US" sz="1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6F1E7"/>
          </a:solidFill>
          <a:ln/>
        </p:spPr>
      </p:sp>
      <p:pic>
        <p:nvPicPr>
          <p:cNvPr id="3" name="Image 0" descr="preencoded.png">    </p:cNvPr>
          <p:cNvPicPr>
            <a:picLocks noChangeAspect="1"/>
          </p:cNvPicPr>
          <p:nvPr/>
        </p:nvPicPr>
        <p:blipFill>
          <a:blip r:embed="rId1">
            <a:alphaModFix amt="80000"/>
          </a:blip>
          <a:stretch>
            <a:fillRect/>
          </a:stretch>
        </p:blipFill>
        <p:spPr>
          <a:xfrm>
            <a:off x="17087850" y="476250"/>
            <a:ext cx="590550" cy="590550"/>
          </a:xfrm>
          <a:prstGeom prst="rect">
            <a:avLst/>
          </a:prstGeom>
        </p:spPr>
      </p:pic>
      <p:sp>
        <p:nvSpPr>
          <p:cNvPr id="4" name="Shape 1"/>
          <p:cNvSpPr/>
          <p:nvPr/>
        </p:nvSpPr>
        <p:spPr>
          <a:xfrm rot="-143126">
            <a:off x="1831153" y="2267963"/>
            <a:ext cx="4353875" cy="4353875"/>
          </a:xfrm>
          <a:prstGeom prst="ellipse">
            <a:avLst/>
          </a:prstGeom>
          <a:gradFill rotWithShape="1">
            <a:gsLst>
              <a:gs pos="0">
                <a:srgbClr val="1A5F6A">
                  <a:alpha val="76000"/>
                </a:srgbClr>
              </a:gs>
              <a:gs pos="64000">
                <a:srgbClr val="0D3D47">
                  <a:alpha val="76000"/>
                </a:srgbClr>
              </a:gs>
              <a:gs pos="100000">
                <a:srgbClr val="082E36">
                  <a:alpha val="76000"/>
                </a:srgbClr>
              </a:gs>
            </a:gsLst>
            <a:path path="circle">
              <a:fillToRect l="50000" t="40000" r="50000" b="60000"/>
            </a:path>
          </a:gradFill>
          <a:ln/>
          <a:effectLst>
            <a:outerShdw sx="100000" sy="100000" kx="0" ky="0" algn="bl" rotWithShape="0" blurRad="666750" dist="285750" dir="5400000">
              <a:srgbClr val="0D3D47">
                <a:alpha val="22844"/>
              </a:srgbClr>
            </a:outerShdw>
          </a:effectLst>
        </p:spPr>
      </p:sp>
      <p:sp>
        <p:nvSpPr>
          <p:cNvPr id="5" name="Shape 2"/>
          <p:cNvSpPr/>
          <p:nvPr/>
        </p:nvSpPr>
        <p:spPr>
          <a:xfrm rot="-143126">
            <a:off x="1513683" y="1902868"/>
            <a:ext cx="4988816" cy="4988816"/>
          </a:xfrm>
          <a:prstGeom prst="ellipse">
            <a:avLst/>
          </a:prstGeom>
          <a:ln w="9071">
            <a:solidFill>
              <a:srgbClr val="F5A623">
                <a:alpha val="30000"/>
              </a:srgbClr>
            </a:solidFill>
            <a:prstDash val="solid"/>
          </a:ln>
        </p:spPr>
      </p:sp>
      <p:pic>
        <p:nvPicPr>
          <p:cNvPr id="6" name="Image 1" descr="preencoded.png">    </p:cNvPr>
          <p:cNvPicPr>
            <a:picLocks noChangeAspect="1"/>
          </p:cNvPicPr>
          <p:nvPr/>
        </p:nvPicPr>
        <p:blipFill>
          <a:blip r:embed="rId2">
            <a:alphaModFix amt="91000"/>
          </a:blip>
          <a:srcRect l="-1" r="-1" t="0" b="0"/>
          <a:stretch/>
        </p:blipFill>
        <p:spPr>
          <a:xfrm>
            <a:off x="1648524" y="3570406"/>
            <a:ext cx="4719132" cy="3146038"/>
          </a:xfrm>
          <a:prstGeom prst="rect">
            <a:avLst/>
          </a:prstGeom>
        </p:spPr>
      </p:pic>
      <p:sp>
        <p:nvSpPr>
          <p:cNvPr id="7" name="Shape 3"/>
          <p:cNvSpPr/>
          <p:nvPr/>
        </p:nvSpPr>
        <p:spPr>
          <a:xfrm>
            <a:off x="7444680" y="2073823"/>
            <a:ext cx="571500" cy="19050"/>
          </a:xfrm>
          <a:prstGeom prst="rect">
            <a:avLst/>
          </a:prstGeom>
          <a:solidFill>
            <a:srgbClr val="F5A623"/>
          </a:solidFill>
          <a:ln/>
        </p:spPr>
      </p:sp>
      <p:sp>
        <p:nvSpPr>
          <p:cNvPr id="8" name="Text 4"/>
          <p:cNvSpPr/>
          <p:nvPr/>
        </p:nvSpPr>
        <p:spPr>
          <a:xfrm>
            <a:off x="8187630" y="1969048"/>
            <a:ext cx="4314274"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B6862B"/>
                </a:solidFill>
                <a:latin typeface="Arial" pitchFamily="34" charset="0"/>
                <a:ea typeface="Arial" pitchFamily="34" charset="-122"/>
                <a:cs typeface="Arial" pitchFamily="34" charset="-120"/>
              </a:rPr>
              <a:t>SPEAKING &amp; PODCASTS</a:t>
            </a:r>
            <a:endParaRPr lang="en-US" sz="1800" dirty="0"/>
          </a:p>
        </p:txBody>
      </p:sp>
      <p:sp>
        <p:nvSpPr>
          <p:cNvPr id="9" name="Text 5"/>
          <p:cNvSpPr/>
          <p:nvPr/>
        </p:nvSpPr>
        <p:spPr>
          <a:xfrm>
            <a:off x="7444680" y="2435063"/>
            <a:ext cx="9795114" cy="1504057"/>
          </a:xfrm>
          <a:prstGeom prst="rect">
            <a:avLst/>
          </a:prstGeom>
          <a:noFill/>
          <a:ln/>
        </p:spPr>
        <p:txBody>
          <a:bodyPr wrap="square" lIns="25400" tIns="25400" rIns="25400" bIns="25400" rtlCol="0" anchor="t">
            <a:normAutofit/>
          </a:bodyPr>
          <a:lstStyle/>
          <a:p>
            <a:pPr algn="l" indent="0" marL="0">
              <a:lnSpc>
                <a:spcPct val="104000"/>
              </a:lnSpc>
              <a:buNone/>
            </a:pPr>
            <a:r>
              <a:rPr lang="en-US" sz="5550" b="1" dirty="0">
                <a:solidFill>
                  <a:srgbClr val="0D3D47">
                    <a:alpha val="93000"/>
                  </a:srgbClr>
                </a:solidFill>
                <a:latin typeface="Georgia" pitchFamily="34" charset="0"/>
                <a:ea typeface="Georgia" pitchFamily="34" charset="-122"/>
                <a:cs typeface="Georgia" pitchFamily="34" charset="-120"/>
              </a:rPr>
              <a:t>Invite Naje to Inspire Your Audience</a:t>
            </a:r>
            <a:endParaRPr lang="en-US" sz="5550" dirty="0"/>
          </a:p>
        </p:txBody>
      </p:sp>
      <p:sp>
        <p:nvSpPr>
          <p:cNvPr id="10" name="Text 6"/>
          <p:cNvSpPr/>
          <p:nvPr/>
        </p:nvSpPr>
        <p:spPr>
          <a:xfrm>
            <a:off x="7444680" y="4256904"/>
            <a:ext cx="257473" cy="678061"/>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1" name="Text 7"/>
          <p:cNvSpPr/>
          <p:nvPr/>
        </p:nvSpPr>
        <p:spPr>
          <a:xfrm>
            <a:off x="7759303" y="4256904"/>
            <a:ext cx="2854775" cy="678061"/>
          </a:xfrm>
          <a:prstGeom prst="rect">
            <a:avLst/>
          </a:prstGeom>
          <a:noFill/>
          <a:ln/>
        </p:spPr>
        <p:txBody>
          <a:bodyPr wrap="square" lIns="25400" tIns="25400" rIns="25400" bIns="25400" rtlCol="0" anchor="t">
            <a:normAutofit/>
          </a:bodyPr>
          <a:lstStyle/>
          <a:p>
            <a:pPr algn="l" indent="0" marL="0">
              <a:lnSpc>
                <a:spcPct val="140000"/>
              </a:lnSpc>
              <a:buNone/>
            </a:pPr>
            <a:r>
              <a:rPr lang="en-US" sz="1800" dirty="0">
                <a:solidFill>
                  <a:srgbClr val="2F5E68"/>
                </a:solidFill>
                <a:latin typeface="Arial" pitchFamily="34" charset="0"/>
                <a:ea typeface="Arial" pitchFamily="34" charset="-122"/>
                <a:cs typeface="Arial" pitchFamily="34" charset="-120"/>
              </a:rPr>
              <a:t>Journaling into Greatness</a:t>
            </a:r>
            <a:endParaRPr lang="en-US" sz="1800" dirty="0"/>
          </a:p>
        </p:txBody>
      </p:sp>
      <p:sp>
        <p:nvSpPr>
          <p:cNvPr id="12" name="Text 8"/>
          <p:cNvSpPr/>
          <p:nvPr/>
        </p:nvSpPr>
        <p:spPr>
          <a:xfrm>
            <a:off x="12437715" y="4276211"/>
            <a:ext cx="257473" cy="678061"/>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3" name="Text 9"/>
          <p:cNvSpPr/>
          <p:nvPr/>
        </p:nvSpPr>
        <p:spPr>
          <a:xfrm>
            <a:off x="12752338" y="4276211"/>
            <a:ext cx="4328227" cy="678061"/>
          </a:xfrm>
          <a:prstGeom prst="rect">
            <a:avLst/>
          </a:prstGeom>
          <a:noFill/>
          <a:ln/>
        </p:spPr>
        <p:txBody>
          <a:bodyPr wrap="square" lIns="25400" tIns="25400" rIns="25400" bIns="25400" rtlCol="0" anchor="t">
            <a:normAutofit/>
          </a:bodyPr>
          <a:lstStyle/>
          <a:p>
            <a:pPr algn="l" indent="0" marL="0">
              <a:lnSpc>
                <a:spcPct val="140000"/>
              </a:lnSpc>
              <a:buNone/>
            </a:pPr>
            <a:r>
              <a:rPr lang="en-US" sz="1800" dirty="0">
                <a:solidFill>
                  <a:srgbClr val="2F5E68"/>
                </a:solidFill>
                <a:latin typeface="Arial" pitchFamily="34" charset="0"/>
                <a:ea typeface="Arial" pitchFamily="34" charset="-122"/>
                <a:cs typeface="Arial" pitchFamily="34" charset="-120"/>
              </a:rPr>
              <a:t>Breaking Free from Self-Doubt &amp; Betrayal</a:t>
            </a:r>
            <a:endParaRPr lang="en-US" sz="1800" dirty="0"/>
          </a:p>
        </p:txBody>
      </p:sp>
      <p:sp>
        <p:nvSpPr>
          <p:cNvPr id="14" name="Text 10"/>
          <p:cNvSpPr/>
          <p:nvPr/>
        </p:nvSpPr>
        <p:spPr>
          <a:xfrm>
            <a:off x="7444680" y="5078806"/>
            <a:ext cx="257473" cy="678062"/>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5" name="Text 11"/>
          <p:cNvSpPr/>
          <p:nvPr/>
        </p:nvSpPr>
        <p:spPr>
          <a:xfrm>
            <a:off x="7759303" y="5078806"/>
            <a:ext cx="4274728" cy="678062"/>
          </a:xfrm>
          <a:prstGeom prst="rect">
            <a:avLst/>
          </a:prstGeom>
          <a:noFill/>
          <a:ln/>
        </p:spPr>
        <p:txBody>
          <a:bodyPr wrap="square" lIns="25400" tIns="25400" rIns="25400" bIns="25400" rtlCol="0" anchor="t">
            <a:normAutofit/>
          </a:bodyPr>
          <a:lstStyle/>
          <a:p>
            <a:pPr algn="l" indent="0" marL="0">
              <a:lnSpc>
                <a:spcPct val="140000"/>
              </a:lnSpc>
              <a:buNone/>
            </a:pPr>
            <a:r>
              <a:rPr lang="en-US" sz="1800" dirty="0">
                <a:solidFill>
                  <a:srgbClr val="2F5E68"/>
                </a:solidFill>
                <a:latin typeface="Arial" pitchFamily="34" charset="0"/>
                <a:ea typeface="Arial" pitchFamily="34" charset="-122"/>
                <a:cs typeface="Arial" pitchFamily="34" charset="-120"/>
              </a:rPr>
              <a:t>Who You've Been Is Not Who You ARE</a:t>
            </a:r>
            <a:endParaRPr lang="en-US" sz="1800" dirty="0"/>
          </a:p>
        </p:txBody>
      </p:sp>
      <p:sp>
        <p:nvSpPr>
          <p:cNvPr id="16" name="Text 12"/>
          <p:cNvSpPr/>
          <p:nvPr/>
        </p:nvSpPr>
        <p:spPr>
          <a:xfrm>
            <a:off x="12437715" y="5124413"/>
            <a:ext cx="257473" cy="678061"/>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7" name="Text 13"/>
          <p:cNvSpPr/>
          <p:nvPr/>
        </p:nvSpPr>
        <p:spPr>
          <a:xfrm>
            <a:off x="12752338" y="5124413"/>
            <a:ext cx="4328227" cy="678061"/>
          </a:xfrm>
          <a:prstGeom prst="rect">
            <a:avLst/>
          </a:prstGeom>
          <a:noFill/>
          <a:ln/>
        </p:spPr>
        <p:txBody>
          <a:bodyPr wrap="square" lIns="25400" tIns="25400" rIns="25400" bIns="25400" rtlCol="0" anchor="t">
            <a:normAutofit/>
          </a:bodyPr>
          <a:lstStyle/>
          <a:p>
            <a:pPr algn="l" indent="0" marL="0">
              <a:lnSpc>
                <a:spcPct val="140000"/>
              </a:lnSpc>
              <a:buNone/>
            </a:pPr>
            <a:r>
              <a:rPr lang="en-US" sz="1800" dirty="0">
                <a:solidFill>
                  <a:srgbClr val="2F5E68"/>
                </a:solidFill>
                <a:latin typeface="Arial" pitchFamily="34" charset="0"/>
                <a:ea typeface="Arial" pitchFamily="34" charset="-122"/>
                <a:cs typeface="Arial" pitchFamily="34" charset="-120"/>
              </a:rPr>
              <a:t>Success Keys: Living in Authenticity and Alignment</a:t>
            </a:r>
            <a:endParaRPr lang="en-US" sz="1800" dirty="0"/>
          </a:p>
        </p:txBody>
      </p:sp>
      <p:sp>
        <p:nvSpPr>
          <p:cNvPr id="18" name="Text 14"/>
          <p:cNvSpPr/>
          <p:nvPr/>
        </p:nvSpPr>
        <p:spPr>
          <a:xfrm>
            <a:off x="7444680" y="5969904"/>
            <a:ext cx="257473" cy="678061"/>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9" name="Text 15"/>
          <p:cNvSpPr/>
          <p:nvPr/>
        </p:nvSpPr>
        <p:spPr>
          <a:xfrm>
            <a:off x="7759303" y="5969904"/>
            <a:ext cx="4328227" cy="678061"/>
          </a:xfrm>
          <a:prstGeom prst="rect">
            <a:avLst/>
          </a:prstGeom>
          <a:noFill/>
          <a:ln/>
        </p:spPr>
        <p:txBody>
          <a:bodyPr wrap="square" lIns="25400" tIns="25400" rIns="25400" bIns="25400" rtlCol="0" anchor="t">
            <a:normAutofit/>
          </a:bodyPr>
          <a:lstStyle/>
          <a:p>
            <a:pPr algn="l" indent="0" marL="0">
              <a:lnSpc>
                <a:spcPct val="140000"/>
              </a:lnSpc>
              <a:buNone/>
            </a:pPr>
            <a:r>
              <a:rPr lang="en-US" sz="1800" dirty="0">
                <a:solidFill>
                  <a:srgbClr val="2F5E68"/>
                </a:solidFill>
                <a:latin typeface="Arial" pitchFamily="34" charset="0"/>
                <a:ea typeface="Arial" pitchFamily="34" charset="-122"/>
                <a:cs typeface="Arial" pitchFamily="34" charset="-120"/>
              </a:rPr>
              <a:t>Releasing Old Identities that No Longer Serve</a:t>
            </a:r>
            <a:endParaRPr lang="en-US" sz="1800" dirty="0"/>
          </a:p>
        </p:txBody>
      </p:sp>
      <p:sp>
        <p:nvSpPr>
          <p:cNvPr id="20" name="Text 16"/>
          <p:cNvSpPr/>
          <p:nvPr/>
        </p:nvSpPr>
        <p:spPr>
          <a:xfrm>
            <a:off x="12437715" y="6079470"/>
            <a:ext cx="257473" cy="678061"/>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21" name="Text 17"/>
          <p:cNvSpPr/>
          <p:nvPr/>
        </p:nvSpPr>
        <p:spPr>
          <a:xfrm>
            <a:off x="12752338" y="6079470"/>
            <a:ext cx="4328227" cy="678061"/>
          </a:xfrm>
          <a:prstGeom prst="rect">
            <a:avLst/>
          </a:prstGeom>
          <a:noFill/>
          <a:ln/>
        </p:spPr>
        <p:txBody>
          <a:bodyPr wrap="square" lIns="25400" tIns="25400" rIns="25400" bIns="25400" rtlCol="0" anchor="t">
            <a:normAutofit/>
          </a:bodyPr>
          <a:lstStyle/>
          <a:p>
            <a:pPr algn="l" indent="0" marL="0">
              <a:lnSpc>
                <a:spcPct val="140000"/>
              </a:lnSpc>
              <a:buNone/>
            </a:pPr>
            <a:r>
              <a:rPr lang="en-US" sz="1800" dirty="0">
                <a:solidFill>
                  <a:srgbClr val="2F5E68"/>
                </a:solidFill>
                <a:latin typeface="Arial" pitchFamily="34" charset="0"/>
                <a:ea typeface="Arial" pitchFamily="34" charset="-122"/>
                <a:cs typeface="Arial" pitchFamily="34" charset="-120"/>
              </a:rPr>
              <a:t>Emotional Intelligence &amp; Healthy Relationships</a:t>
            </a:r>
            <a:endParaRPr lang="en-US"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gradFill rotWithShape="1">
            <a:gsLst>
              <a:gs pos="0">
                <a:srgbClr val="0D3D47">
                  <a:alpha val="100000"/>
                </a:srgbClr>
              </a:gs>
              <a:gs pos="100000">
                <a:srgbClr val="082E36">
                  <a:alpha val="100000"/>
                </a:srgbClr>
              </a:gs>
            </a:gsLst>
            <a:lin ang="4200000" scaled="0"/>
          </a:gradFill>
          <a:ln/>
        </p:spPr>
      </p:sp>
      <p:sp>
        <p:nvSpPr>
          <p:cNvPr id="3" name="Shape 1"/>
          <p:cNvSpPr/>
          <p:nvPr/>
        </p:nvSpPr>
        <p:spPr>
          <a:xfrm>
            <a:off x="-1714687" y="-2753975"/>
            <a:ext cx="7148060" cy="7148060"/>
          </a:xfrm>
          <a:prstGeom prst="ellipse">
            <a:avLst/>
          </a:prstGeom>
          <a:gradFill rotWithShape="1">
            <a:gsLst>
              <a:gs pos="0">
                <a:srgbClr val="F5A623">
                  <a:alpha val="17000"/>
                </a:srgbClr>
              </a:gs>
              <a:gs pos="70000">
                <a:srgbClr val="F5A623">
                  <a:alpha val="0"/>
                </a:srgbClr>
              </a:gs>
            </a:gsLst>
            <a:path path="circle">
              <a:fillToRect l="50000" t="50000" r="50000" b="50000"/>
            </a:path>
          </a:gradFill>
          <a:ln/>
        </p:spPr>
      </p:sp>
      <p:pic>
        <p:nvPicPr>
          <p:cNvPr id="4" name="Image 0" descr="preencoded.png">    </p:cNvPr>
          <p:cNvPicPr>
            <a:picLocks noChangeAspect="1"/>
          </p:cNvPicPr>
          <p:nvPr/>
        </p:nvPicPr>
        <p:blipFill>
          <a:blip r:embed="rId1">
            <a:alphaModFix amt="80000"/>
          </a:blip>
          <a:stretch>
            <a:fillRect/>
          </a:stretch>
        </p:blipFill>
        <p:spPr>
          <a:xfrm>
            <a:off x="17125950" y="476250"/>
            <a:ext cx="552450" cy="552450"/>
          </a:xfrm>
          <a:prstGeom prst="rect">
            <a:avLst/>
          </a:prstGeom>
        </p:spPr>
      </p:pic>
      <p:sp>
        <p:nvSpPr>
          <p:cNvPr id="5" name="Shape 2"/>
          <p:cNvSpPr/>
          <p:nvPr/>
        </p:nvSpPr>
        <p:spPr>
          <a:xfrm>
            <a:off x="1333500" y="1332303"/>
            <a:ext cx="571500" cy="19050"/>
          </a:xfrm>
          <a:prstGeom prst="rect">
            <a:avLst/>
          </a:prstGeom>
          <a:solidFill>
            <a:srgbClr val="F5A623"/>
          </a:solidFill>
          <a:ln/>
        </p:spPr>
      </p:sp>
      <p:sp>
        <p:nvSpPr>
          <p:cNvPr id="6" name="Text 3"/>
          <p:cNvSpPr/>
          <p:nvPr/>
        </p:nvSpPr>
        <p:spPr>
          <a:xfrm>
            <a:off x="2076450" y="1227528"/>
            <a:ext cx="4439186"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F5A623"/>
                </a:solidFill>
                <a:latin typeface="Arial" pitchFamily="34" charset="0"/>
                <a:ea typeface="Arial" pitchFamily="34" charset="-122"/>
                <a:cs typeface="Arial" pitchFamily="34" charset="-120"/>
              </a:rPr>
              <a:t>A GROWING COMMUNITY</a:t>
            </a:r>
            <a:endParaRPr lang="en-US" sz="1800" dirty="0"/>
          </a:p>
        </p:txBody>
      </p:sp>
      <p:sp>
        <p:nvSpPr>
          <p:cNvPr id="7" name="Text 4"/>
          <p:cNvSpPr/>
          <p:nvPr/>
        </p:nvSpPr>
        <p:spPr>
          <a:xfrm>
            <a:off x="1333500" y="1693515"/>
            <a:ext cx="6743417" cy="742950"/>
          </a:xfrm>
          <a:prstGeom prst="rect">
            <a:avLst/>
          </a:prstGeom>
          <a:noFill/>
          <a:ln/>
        </p:spPr>
        <p:txBody>
          <a:bodyPr wrap="square" lIns="25400" tIns="25400" rIns="25400" bIns="25400" rtlCol="0" anchor="t">
            <a:normAutofit/>
          </a:bodyPr>
          <a:lstStyle/>
          <a:p>
            <a:pPr algn="l" indent="0" marL="0">
              <a:lnSpc>
                <a:spcPct val="100000"/>
              </a:lnSpc>
              <a:buNone/>
            </a:pPr>
            <a:r>
              <a:rPr lang="en-US" sz="5550" b="1" dirty="0">
                <a:solidFill>
                  <a:srgbClr val="FBF8F1">
                    <a:alpha val="93000"/>
                  </a:srgbClr>
                </a:solidFill>
                <a:latin typeface="Georgia" pitchFamily="34" charset="0"/>
                <a:ea typeface="Georgia" pitchFamily="34" charset="-122"/>
                <a:cs typeface="Georgia" pitchFamily="34" charset="-120"/>
              </a:rPr>
              <a:t>Reach &amp; Resonance</a:t>
            </a:r>
            <a:endParaRPr lang="en-US" sz="5550" dirty="0"/>
          </a:p>
        </p:txBody>
      </p:sp>
      <p:sp>
        <p:nvSpPr>
          <p:cNvPr id="8" name="Text 5"/>
          <p:cNvSpPr/>
          <p:nvPr/>
        </p:nvSpPr>
        <p:spPr>
          <a:xfrm>
            <a:off x="12645895" y="1689050"/>
            <a:ext cx="4308605" cy="723900"/>
          </a:xfrm>
          <a:prstGeom prst="rect">
            <a:avLst/>
          </a:prstGeom>
          <a:noFill/>
          <a:ln/>
        </p:spPr>
        <p:txBody>
          <a:bodyPr wrap="square" lIns="25400" tIns="25400" rIns="25400" bIns="25400" rtlCol="0" anchor="t">
            <a:normAutofit/>
          </a:bodyPr>
          <a:lstStyle/>
          <a:p>
            <a:pPr algn="r" indent="0" marL="0">
              <a:lnSpc>
                <a:spcPct val="150000"/>
              </a:lnSpc>
              <a:buNone/>
            </a:pPr>
            <a:r>
              <a:rPr lang="en-US" sz="1800" b="1" dirty="0">
                <a:solidFill>
                  <a:srgbClr val="F4BA48">
                    <a:alpha val="62000"/>
                  </a:srgbClr>
                </a:solidFill>
                <a:latin typeface="Arial" pitchFamily="34" charset="0"/>
                <a:ea typeface="Arial" pitchFamily="34" charset="-122"/>
                <a:cs typeface="Arial" pitchFamily="34" charset="-120"/>
              </a:rPr>
              <a:t>Substack Newsletter </a:t>
            </a:r>
            <a:pPr algn="r" indent="0" marL="0">
              <a:lnSpc>
                <a:spcPct val="150000"/>
              </a:lnSpc>
              <a:buNone/>
            </a:pPr>
            <a:r>
              <a:rPr lang="en-US" sz="1800" dirty="0">
                <a:solidFill>
                  <a:srgbClr val="F6F1E7">
                    <a:alpha val="43000"/>
                  </a:srgbClr>
                </a:solidFill>
                <a:latin typeface="Arial" pitchFamily="34" charset="0"/>
                <a:ea typeface="Arial" pitchFamily="34" charset="-122"/>
                <a:cs typeface="Arial" pitchFamily="34" charset="-120"/>
              </a:rPr>
              <a:t>100+ daily views · 900+ monthly views</a:t>
            </a:r>
            <a:endParaRPr lang="en-US" sz="1800" dirty="0"/>
          </a:p>
        </p:txBody>
      </p:sp>
      <p:sp>
        <p:nvSpPr>
          <p:cNvPr id="9" name="Shape 6"/>
          <p:cNvSpPr/>
          <p:nvPr/>
        </p:nvSpPr>
        <p:spPr>
          <a:xfrm>
            <a:off x="1333500" y="2773452"/>
            <a:ext cx="3690937" cy="19050"/>
          </a:xfrm>
          <a:prstGeom prst="rect">
            <a:avLst/>
          </a:prstGeom>
          <a:solidFill>
            <a:srgbClr val="F5A623">
              <a:alpha val="41000"/>
            </a:srgbClr>
          </a:solidFill>
          <a:ln/>
        </p:spPr>
      </p:sp>
      <p:sp>
        <p:nvSpPr>
          <p:cNvPr id="10" name="Text 7"/>
          <p:cNvSpPr/>
          <p:nvPr/>
        </p:nvSpPr>
        <p:spPr>
          <a:xfrm>
            <a:off x="1333500" y="3002052"/>
            <a:ext cx="4060031" cy="762000"/>
          </a:xfrm>
          <a:prstGeom prst="rect">
            <a:avLst/>
          </a:prstGeom>
          <a:noFill/>
          <a:ln/>
        </p:spPr>
        <p:txBody>
          <a:bodyPr wrap="square" lIns="25400" tIns="25400" rIns="25400" bIns="25400" rtlCol="0" anchor="t">
            <a:normAutofit/>
          </a:bodyPr>
          <a:lstStyle/>
          <a:p>
            <a:pPr algn="l" indent="0" marL="0">
              <a:lnSpc>
                <a:spcPct val="100000"/>
              </a:lnSpc>
              <a:buNone/>
            </a:pPr>
            <a:r>
              <a:rPr lang="en-US" sz="5700" b="1" dirty="0">
                <a:solidFill>
                  <a:srgbClr val="F5A623"/>
                </a:solidFill>
                <a:latin typeface="Georgia" pitchFamily="34" charset="0"/>
                <a:ea typeface="Georgia" pitchFamily="34" charset="-122"/>
                <a:cs typeface="Georgia" pitchFamily="34" charset="-120"/>
              </a:rPr>
              <a:t>1.0K+</a:t>
            </a:r>
            <a:endParaRPr lang="en-US" sz="5700" dirty="0"/>
          </a:p>
        </p:txBody>
      </p:sp>
      <p:sp>
        <p:nvSpPr>
          <p:cNvPr id="11" name="Text 8"/>
          <p:cNvSpPr/>
          <p:nvPr/>
        </p:nvSpPr>
        <p:spPr>
          <a:xfrm>
            <a:off x="1333500" y="3821202"/>
            <a:ext cx="4060031" cy="276225"/>
          </a:xfrm>
          <a:prstGeom prst="rect">
            <a:avLst/>
          </a:prstGeom>
          <a:noFill/>
          <a:ln/>
        </p:spPr>
        <p:txBody>
          <a:bodyPr wrap="square" lIns="25400" tIns="25400" rIns="25400" bIns="25400" rtlCol="0" anchor="t">
            <a:normAutofit/>
          </a:bodyPr>
          <a:lstStyle/>
          <a:p>
            <a:pPr algn="l" indent="0" marL="0">
              <a:lnSpc>
                <a:spcPct val="100000"/>
              </a:lnSpc>
              <a:buNone/>
            </a:pPr>
            <a:r>
              <a:rPr lang="en-US" sz="1875" b="1" spc="375" kern="0" dirty="0">
                <a:solidFill>
                  <a:srgbClr val="F6F1E7">
                    <a:alpha val="70000"/>
                  </a:srgbClr>
                </a:solidFill>
                <a:latin typeface="Arial" pitchFamily="34" charset="0"/>
                <a:ea typeface="Arial" pitchFamily="34" charset="-122"/>
                <a:cs typeface="Arial" pitchFamily="34" charset="-120"/>
              </a:rPr>
              <a:t>FACEBOOK</a:t>
            </a:r>
            <a:endParaRPr lang="en-US" sz="1875" dirty="0"/>
          </a:p>
        </p:txBody>
      </p:sp>
      <p:sp>
        <p:nvSpPr>
          <p:cNvPr id="12" name="Shape 9"/>
          <p:cNvSpPr/>
          <p:nvPr/>
        </p:nvSpPr>
        <p:spPr>
          <a:xfrm>
            <a:off x="5310188" y="2802634"/>
            <a:ext cx="3690937" cy="19050"/>
          </a:xfrm>
          <a:prstGeom prst="rect">
            <a:avLst/>
          </a:prstGeom>
          <a:solidFill>
            <a:srgbClr val="F5A623">
              <a:alpha val="37000"/>
            </a:srgbClr>
          </a:solidFill>
          <a:ln/>
        </p:spPr>
      </p:sp>
      <p:sp>
        <p:nvSpPr>
          <p:cNvPr id="13" name="Text 10"/>
          <p:cNvSpPr/>
          <p:nvPr/>
        </p:nvSpPr>
        <p:spPr>
          <a:xfrm>
            <a:off x="5310188" y="3031234"/>
            <a:ext cx="4060031" cy="762000"/>
          </a:xfrm>
          <a:prstGeom prst="rect">
            <a:avLst/>
          </a:prstGeom>
          <a:noFill/>
          <a:ln/>
        </p:spPr>
        <p:txBody>
          <a:bodyPr wrap="square" lIns="25400" tIns="25400" rIns="25400" bIns="25400" rtlCol="0" anchor="t">
            <a:normAutofit/>
          </a:bodyPr>
          <a:lstStyle/>
          <a:p>
            <a:pPr algn="l" indent="0" marL="0">
              <a:lnSpc>
                <a:spcPct val="100000"/>
              </a:lnSpc>
              <a:buNone/>
            </a:pPr>
            <a:r>
              <a:rPr lang="en-US" sz="5700" b="1" dirty="0">
                <a:solidFill>
                  <a:srgbClr val="F5A623"/>
                </a:solidFill>
                <a:latin typeface="Georgia" pitchFamily="34" charset="0"/>
                <a:ea typeface="Georgia" pitchFamily="34" charset="-122"/>
                <a:cs typeface="Georgia" pitchFamily="34" charset="-120"/>
              </a:rPr>
              <a:t>1.2K+</a:t>
            </a:r>
            <a:endParaRPr lang="en-US" sz="5700" dirty="0"/>
          </a:p>
        </p:txBody>
      </p:sp>
      <p:sp>
        <p:nvSpPr>
          <p:cNvPr id="14" name="Text 11"/>
          <p:cNvSpPr/>
          <p:nvPr/>
        </p:nvSpPr>
        <p:spPr>
          <a:xfrm>
            <a:off x="5310188" y="3850384"/>
            <a:ext cx="4060031" cy="276225"/>
          </a:xfrm>
          <a:prstGeom prst="rect">
            <a:avLst/>
          </a:prstGeom>
          <a:noFill/>
          <a:ln/>
        </p:spPr>
        <p:txBody>
          <a:bodyPr wrap="square" lIns="25400" tIns="25400" rIns="25400" bIns="25400" rtlCol="0" anchor="t">
            <a:normAutofit/>
          </a:bodyPr>
          <a:lstStyle/>
          <a:p>
            <a:pPr algn="l" indent="0" marL="0">
              <a:lnSpc>
                <a:spcPct val="100000"/>
              </a:lnSpc>
              <a:buNone/>
            </a:pPr>
            <a:r>
              <a:rPr lang="en-US" sz="1875" b="1" spc="375" kern="0" dirty="0">
                <a:solidFill>
                  <a:srgbClr val="F6F1E7">
                    <a:alpha val="70000"/>
                  </a:srgbClr>
                </a:solidFill>
                <a:latin typeface="Arial" pitchFamily="34" charset="0"/>
                <a:ea typeface="Arial" pitchFamily="34" charset="-122"/>
                <a:cs typeface="Arial" pitchFamily="34" charset="-120"/>
              </a:rPr>
              <a:t>YOUTUBE</a:t>
            </a:r>
            <a:endParaRPr lang="en-US" sz="1875" dirty="0"/>
          </a:p>
        </p:txBody>
      </p:sp>
      <p:sp>
        <p:nvSpPr>
          <p:cNvPr id="15" name="Shape 12"/>
          <p:cNvSpPr/>
          <p:nvPr/>
        </p:nvSpPr>
        <p:spPr>
          <a:xfrm>
            <a:off x="9286875" y="2848074"/>
            <a:ext cx="3690937" cy="19050"/>
          </a:xfrm>
          <a:prstGeom prst="rect">
            <a:avLst/>
          </a:prstGeom>
          <a:solidFill>
            <a:srgbClr val="F5A623">
              <a:alpha val="30000"/>
            </a:srgbClr>
          </a:solidFill>
          <a:ln/>
        </p:spPr>
      </p:sp>
      <p:sp>
        <p:nvSpPr>
          <p:cNvPr id="16" name="Text 13"/>
          <p:cNvSpPr/>
          <p:nvPr/>
        </p:nvSpPr>
        <p:spPr>
          <a:xfrm>
            <a:off x="9286875" y="3076674"/>
            <a:ext cx="4060031" cy="762000"/>
          </a:xfrm>
          <a:prstGeom prst="rect">
            <a:avLst/>
          </a:prstGeom>
          <a:noFill/>
          <a:ln/>
        </p:spPr>
        <p:txBody>
          <a:bodyPr wrap="square" lIns="25400" tIns="25400" rIns="25400" bIns="25400" rtlCol="0" anchor="t">
            <a:normAutofit/>
          </a:bodyPr>
          <a:lstStyle/>
          <a:p>
            <a:pPr algn="l" indent="0" marL="0">
              <a:lnSpc>
                <a:spcPct val="100000"/>
              </a:lnSpc>
              <a:buNone/>
            </a:pPr>
            <a:r>
              <a:rPr lang="en-US" sz="5700" b="1" dirty="0">
                <a:solidFill>
                  <a:srgbClr val="F5A623"/>
                </a:solidFill>
                <a:latin typeface="Georgia" pitchFamily="34" charset="0"/>
                <a:ea typeface="Georgia" pitchFamily="34" charset="-122"/>
                <a:cs typeface="Georgia" pitchFamily="34" charset="-120"/>
              </a:rPr>
              <a:t>481+</a:t>
            </a:r>
            <a:endParaRPr lang="en-US" sz="5700" dirty="0"/>
          </a:p>
        </p:txBody>
      </p:sp>
      <p:sp>
        <p:nvSpPr>
          <p:cNvPr id="17" name="Text 14"/>
          <p:cNvSpPr/>
          <p:nvPr/>
        </p:nvSpPr>
        <p:spPr>
          <a:xfrm>
            <a:off x="9286875" y="3895824"/>
            <a:ext cx="4060031" cy="276225"/>
          </a:xfrm>
          <a:prstGeom prst="rect">
            <a:avLst/>
          </a:prstGeom>
          <a:noFill/>
          <a:ln/>
        </p:spPr>
        <p:txBody>
          <a:bodyPr wrap="square" lIns="25400" tIns="25400" rIns="25400" bIns="25400" rtlCol="0" anchor="t">
            <a:normAutofit/>
          </a:bodyPr>
          <a:lstStyle/>
          <a:p>
            <a:pPr algn="l" indent="0" marL="0">
              <a:lnSpc>
                <a:spcPct val="100000"/>
              </a:lnSpc>
              <a:buNone/>
            </a:pPr>
            <a:r>
              <a:rPr lang="en-US" sz="1875" b="1" spc="375" kern="0" dirty="0">
                <a:solidFill>
                  <a:srgbClr val="F6F1E7">
                    <a:alpha val="70000"/>
                  </a:srgbClr>
                </a:solidFill>
                <a:latin typeface="Arial" pitchFamily="34" charset="0"/>
                <a:ea typeface="Arial" pitchFamily="34" charset="-122"/>
                <a:cs typeface="Arial" pitchFamily="34" charset="-120"/>
              </a:rPr>
              <a:t>COMMUNITY</a:t>
            </a:r>
            <a:endParaRPr lang="en-US" sz="1875" dirty="0"/>
          </a:p>
        </p:txBody>
      </p:sp>
      <p:sp>
        <p:nvSpPr>
          <p:cNvPr id="18" name="Shape 15"/>
          <p:cNvSpPr/>
          <p:nvPr/>
        </p:nvSpPr>
        <p:spPr>
          <a:xfrm>
            <a:off x="13263563" y="2919989"/>
            <a:ext cx="3690937" cy="19050"/>
          </a:xfrm>
          <a:prstGeom prst="rect">
            <a:avLst/>
          </a:prstGeom>
          <a:solidFill>
            <a:srgbClr val="F5A623">
              <a:alpha val="19000"/>
            </a:srgbClr>
          </a:solidFill>
          <a:ln/>
        </p:spPr>
      </p:sp>
      <p:sp>
        <p:nvSpPr>
          <p:cNvPr id="19" name="Text 16"/>
          <p:cNvSpPr/>
          <p:nvPr/>
        </p:nvSpPr>
        <p:spPr>
          <a:xfrm>
            <a:off x="13263563" y="3148589"/>
            <a:ext cx="4060031" cy="762000"/>
          </a:xfrm>
          <a:prstGeom prst="rect">
            <a:avLst/>
          </a:prstGeom>
          <a:noFill/>
          <a:ln/>
        </p:spPr>
        <p:txBody>
          <a:bodyPr wrap="square" lIns="25400" tIns="25400" rIns="25400" bIns="25400" rtlCol="0" anchor="t">
            <a:normAutofit/>
          </a:bodyPr>
          <a:lstStyle/>
          <a:p>
            <a:pPr algn="l" indent="0" marL="0">
              <a:lnSpc>
                <a:spcPct val="100000"/>
              </a:lnSpc>
              <a:buNone/>
            </a:pPr>
            <a:r>
              <a:rPr lang="en-US" sz="5700" b="1" dirty="0">
                <a:solidFill>
                  <a:srgbClr val="F5A623"/>
                </a:solidFill>
                <a:latin typeface="Georgia" pitchFamily="34" charset="0"/>
                <a:ea typeface="Georgia" pitchFamily="34" charset="-122"/>
                <a:cs typeface="Georgia" pitchFamily="34" charset="-120"/>
              </a:rPr>
              <a:t>376+</a:t>
            </a:r>
            <a:endParaRPr lang="en-US" sz="5700" dirty="0"/>
          </a:p>
        </p:txBody>
      </p:sp>
      <p:sp>
        <p:nvSpPr>
          <p:cNvPr id="20" name="Text 17"/>
          <p:cNvSpPr/>
          <p:nvPr/>
        </p:nvSpPr>
        <p:spPr>
          <a:xfrm>
            <a:off x="13263563" y="3967739"/>
            <a:ext cx="4060031" cy="276225"/>
          </a:xfrm>
          <a:prstGeom prst="rect">
            <a:avLst/>
          </a:prstGeom>
          <a:noFill/>
          <a:ln/>
        </p:spPr>
        <p:txBody>
          <a:bodyPr wrap="square" lIns="25400" tIns="25400" rIns="25400" bIns="25400" rtlCol="0" anchor="t">
            <a:normAutofit/>
          </a:bodyPr>
          <a:lstStyle/>
          <a:p>
            <a:pPr algn="l" indent="0" marL="0">
              <a:lnSpc>
                <a:spcPct val="100000"/>
              </a:lnSpc>
              <a:buNone/>
            </a:pPr>
            <a:r>
              <a:rPr lang="en-US" sz="1875" b="1" spc="375" kern="0" dirty="0">
                <a:solidFill>
                  <a:srgbClr val="F6F1E7">
                    <a:alpha val="70000"/>
                  </a:srgbClr>
                </a:solidFill>
                <a:latin typeface="Arial" pitchFamily="34" charset="0"/>
                <a:ea typeface="Arial" pitchFamily="34" charset="-122"/>
                <a:cs typeface="Arial" pitchFamily="34" charset="-120"/>
              </a:rPr>
              <a:t>INSTAGRAM</a:t>
            </a:r>
            <a:endParaRPr lang="en-US" sz="1875" dirty="0"/>
          </a:p>
        </p:txBody>
      </p:sp>
      <p:sp>
        <p:nvSpPr>
          <p:cNvPr id="21" name="Shape 18"/>
          <p:cNvSpPr/>
          <p:nvPr/>
        </p:nvSpPr>
        <p:spPr>
          <a:xfrm>
            <a:off x="1333500" y="4753259"/>
            <a:ext cx="4978301" cy="4632424"/>
          </a:xfrm>
          <a:prstGeom prst="roundRect">
            <a:avLst>
              <a:gd name="adj" fmla="val 3290"/>
            </a:avLst>
          </a:prstGeom>
          <a:solidFill>
            <a:srgbClr val="F6F1E7">
              <a:alpha val="0"/>
            </a:srgbClr>
          </a:solidFill>
          <a:ln w="9525">
            <a:solidFill>
              <a:srgbClr val="F5A623">
                <a:alpha val="1000"/>
              </a:srgbClr>
            </a:solidFill>
            <a:prstDash val="solid"/>
          </a:ln>
        </p:spPr>
      </p:sp>
      <p:sp>
        <p:nvSpPr>
          <p:cNvPr id="22" name="Text 19"/>
          <p:cNvSpPr/>
          <p:nvPr/>
        </p:nvSpPr>
        <p:spPr>
          <a:xfrm>
            <a:off x="1647825" y="5048534"/>
            <a:ext cx="4784616" cy="266700"/>
          </a:xfrm>
          <a:prstGeom prst="rect">
            <a:avLst/>
          </a:prstGeom>
          <a:noFill/>
          <a:ln/>
        </p:spPr>
        <p:txBody>
          <a:bodyPr wrap="square" lIns="25400" tIns="25400" rIns="25400" bIns="25400" rtlCol="0" anchor="t">
            <a:normAutofit/>
          </a:bodyPr>
          <a:lstStyle/>
          <a:p>
            <a:pPr algn="l" indent="0" marL="0">
              <a:lnSpc>
                <a:spcPct val="60000"/>
              </a:lnSpc>
              <a:buNone/>
            </a:pPr>
            <a:r>
              <a:rPr lang="en-US" sz="3000" b="1" dirty="0">
                <a:solidFill>
                  <a:srgbClr val="F5A623">
                    <a:alpha val="60000"/>
                  </a:srgbClr>
                </a:solidFill>
                <a:latin typeface="Georgia" pitchFamily="34" charset="0"/>
                <a:ea typeface="Georgia" pitchFamily="34" charset="-122"/>
                <a:cs typeface="Georgia" pitchFamily="34" charset="-120"/>
              </a:rPr>
              <a:t>“</a:t>
            </a:r>
            <a:endParaRPr lang="en-US" sz="3000" dirty="0"/>
          </a:p>
        </p:txBody>
      </p:sp>
      <p:sp>
        <p:nvSpPr>
          <p:cNvPr id="23" name="Text 20"/>
          <p:cNvSpPr/>
          <p:nvPr/>
        </p:nvSpPr>
        <p:spPr>
          <a:xfrm>
            <a:off x="1647825" y="5334284"/>
            <a:ext cx="4480140" cy="2358182"/>
          </a:xfrm>
          <a:prstGeom prst="rect">
            <a:avLst/>
          </a:prstGeom>
          <a:noFill/>
          <a:ln/>
        </p:spPr>
        <p:txBody>
          <a:bodyPr wrap="square" lIns="25400" tIns="25400" rIns="25400" bIns="25400" rtlCol="0" anchor="t">
            <a:normAutofit/>
          </a:bodyPr>
          <a:lstStyle/>
          <a:p>
            <a:pPr algn="l" indent="0" marL="0">
              <a:lnSpc>
                <a:spcPct val="145000"/>
              </a:lnSpc>
              <a:buNone/>
            </a:pPr>
            <a:r>
              <a:rPr lang="en-US" sz="1800" dirty="0">
                <a:solidFill>
                  <a:srgbClr val="F6F1E7">
                    <a:alpha val="88000"/>
                  </a:srgbClr>
                </a:solidFill>
                <a:latin typeface="Arial" pitchFamily="34" charset="0"/>
                <a:ea typeface="Arial" pitchFamily="34" charset="-122"/>
                <a:cs typeface="Arial" pitchFamily="34" charset="-120"/>
              </a:rPr>
              <a:t>Naje walked into our women's leadership event and said the thing every woman in that room had been feeling but could not find words for. She did not just inspire us — she named something real. Our team is still talking about it weeks later.</a:t>
            </a:r>
            <a:endParaRPr lang="en-US" sz="1800" dirty="0"/>
          </a:p>
        </p:txBody>
      </p:sp>
      <p:sp>
        <p:nvSpPr>
          <p:cNvPr id="24" name="Text 21"/>
          <p:cNvSpPr/>
          <p:nvPr/>
        </p:nvSpPr>
        <p:spPr>
          <a:xfrm>
            <a:off x="1647825" y="7844865"/>
            <a:ext cx="4784616" cy="335161"/>
          </a:xfrm>
          <a:prstGeom prst="rect">
            <a:avLst/>
          </a:prstGeom>
          <a:noFill/>
          <a:ln/>
        </p:spPr>
        <p:txBody>
          <a:bodyPr wrap="square" lIns="25400" tIns="25400" rIns="25400" bIns="25400" rtlCol="0" anchor="t">
            <a:normAutofit/>
          </a:bodyPr>
          <a:lstStyle/>
          <a:p>
            <a:pPr algn="l" indent="0" marL="0">
              <a:lnSpc>
                <a:spcPct val="130000"/>
              </a:lnSpc>
              <a:buNone/>
            </a:pPr>
            <a:r>
              <a:rPr lang="en-US" sz="1800" b="1" dirty="0">
                <a:solidFill>
                  <a:srgbClr val="F4BA48"/>
                </a:solidFill>
                <a:latin typeface="Arial" pitchFamily="34" charset="0"/>
                <a:ea typeface="Arial" pitchFamily="34" charset="-122"/>
                <a:cs typeface="Arial" pitchFamily="34" charset="-120"/>
              </a:rPr>
              <a:t>Kelly Erin</a:t>
            </a:r>
            <a:endParaRPr lang="en-US" sz="1800" dirty="0"/>
          </a:p>
        </p:txBody>
      </p:sp>
      <p:sp>
        <p:nvSpPr>
          <p:cNvPr id="25" name="Text 22"/>
          <p:cNvSpPr/>
          <p:nvPr/>
        </p:nvSpPr>
        <p:spPr>
          <a:xfrm>
            <a:off x="1647825" y="8141926"/>
            <a:ext cx="4784616" cy="346621"/>
          </a:xfrm>
          <a:prstGeom prst="rect">
            <a:avLst/>
          </a:prstGeom>
          <a:noFill/>
          <a:ln/>
        </p:spPr>
        <p:txBody>
          <a:bodyPr wrap="square" lIns="25400" tIns="25400" rIns="25400" bIns="25400" rtlCol="0" anchor="t">
            <a:normAutofit/>
          </a:bodyPr>
          <a:lstStyle/>
          <a:p>
            <a:pPr algn="l" indent="0" marL="0">
              <a:lnSpc>
                <a:spcPct val="135000"/>
              </a:lnSpc>
              <a:buNone/>
            </a:pPr>
            <a:r>
              <a:rPr lang="en-US" sz="1800" dirty="0">
                <a:solidFill>
                  <a:srgbClr val="F6F1E7">
                    <a:alpha val="62000"/>
                  </a:srgbClr>
                </a:solidFill>
                <a:latin typeface="Arial" pitchFamily="34" charset="0"/>
                <a:ea typeface="Arial" pitchFamily="34" charset="-122"/>
                <a:cs typeface="Arial" pitchFamily="34" charset="-120"/>
              </a:rPr>
              <a:t>Executive Leader · Assurant Inc.</a:t>
            </a:r>
            <a:endParaRPr lang="en-US" sz="1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6F1E7"/>
          </a:solidFill>
          <a:ln/>
        </p:spPr>
      </p:sp>
      <p:sp>
        <p:nvSpPr>
          <p:cNvPr id="3" name="Shape 1"/>
          <p:cNvSpPr/>
          <p:nvPr/>
        </p:nvSpPr>
        <p:spPr>
          <a:xfrm>
            <a:off x="13510835" y="6566069"/>
            <a:ext cx="6414991" cy="6414992"/>
          </a:xfrm>
          <a:prstGeom prst="ellipse">
            <a:avLst/>
          </a:prstGeom>
          <a:gradFill rotWithShape="1">
            <a:gsLst>
              <a:gs pos="0">
                <a:srgbClr val="F5A623">
                  <a:alpha val="12000"/>
                </a:srgbClr>
              </a:gs>
              <a:gs pos="70000">
                <a:srgbClr val="F5A623">
                  <a:alpha val="0"/>
                </a:srgbClr>
              </a:gs>
            </a:gsLst>
            <a:path path="circle">
              <a:fillToRect l="50000" t="50000" r="50000" b="50000"/>
            </a:path>
          </a:gradFill>
          <a:ln/>
        </p:spPr>
      </p:sp>
      <p:pic>
        <p:nvPicPr>
          <p:cNvPr id="4" name="Image 0" descr="preencoded.png">    </p:cNvPr>
          <p:cNvPicPr>
            <a:picLocks noChangeAspect="1"/>
          </p:cNvPicPr>
          <p:nvPr/>
        </p:nvPicPr>
        <p:blipFill>
          <a:blip r:embed="rId1">
            <a:alphaModFix amt="80000"/>
          </a:blip>
          <a:stretch>
            <a:fillRect/>
          </a:stretch>
        </p:blipFill>
        <p:spPr>
          <a:xfrm>
            <a:off x="17087850" y="476250"/>
            <a:ext cx="590550" cy="590550"/>
          </a:xfrm>
          <a:prstGeom prst="rect">
            <a:avLst/>
          </a:prstGeom>
        </p:spPr>
      </p:pic>
      <p:sp>
        <p:nvSpPr>
          <p:cNvPr id="5" name="Shape 2"/>
          <p:cNvSpPr/>
          <p:nvPr/>
        </p:nvSpPr>
        <p:spPr>
          <a:xfrm>
            <a:off x="1333500" y="2381235"/>
            <a:ext cx="571500" cy="19050"/>
          </a:xfrm>
          <a:prstGeom prst="rect">
            <a:avLst/>
          </a:prstGeom>
          <a:solidFill>
            <a:srgbClr val="F5A623"/>
          </a:solidFill>
          <a:ln/>
        </p:spPr>
      </p:sp>
      <p:sp>
        <p:nvSpPr>
          <p:cNvPr id="6" name="Text 3"/>
          <p:cNvSpPr/>
          <p:nvPr/>
        </p:nvSpPr>
        <p:spPr>
          <a:xfrm>
            <a:off x="2076450" y="2276460"/>
            <a:ext cx="4353401"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B6862B"/>
                </a:solidFill>
                <a:latin typeface="Arial" pitchFamily="34" charset="0"/>
                <a:ea typeface="Arial" pitchFamily="34" charset="-122"/>
                <a:cs typeface="Arial" pitchFamily="34" charset="-120"/>
              </a:rPr>
              <a:t>LET'S BUILD TOGETHER</a:t>
            </a:r>
            <a:endParaRPr lang="en-US" sz="1800" dirty="0"/>
          </a:p>
        </p:txBody>
      </p:sp>
      <p:sp>
        <p:nvSpPr>
          <p:cNvPr id="7" name="Text 4"/>
          <p:cNvSpPr/>
          <p:nvPr/>
        </p:nvSpPr>
        <p:spPr>
          <a:xfrm>
            <a:off x="1333500" y="2742443"/>
            <a:ext cx="17183100" cy="742950"/>
          </a:xfrm>
          <a:prstGeom prst="rect">
            <a:avLst/>
          </a:prstGeom>
          <a:noFill/>
          <a:ln/>
        </p:spPr>
        <p:txBody>
          <a:bodyPr wrap="square" lIns="25400" tIns="25400" rIns="25400" bIns="25400" rtlCol="0" anchor="t">
            <a:normAutofit/>
          </a:bodyPr>
          <a:lstStyle/>
          <a:p>
            <a:pPr algn="l" indent="0" marL="0">
              <a:lnSpc>
                <a:spcPct val="100000"/>
              </a:lnSpc>
              <a:buNone/>
            </a:pPr>
            <a:r>
              <a:rPr lang="en-US" sz="5550" b="1" dirty="0">
                <a:solidFill>
                  <a:srgbClr val="0D3D47">
                    <a:alpha val="93000"/>
                  </a:srgbClr>
                </a:solidFill>
                <a:latin typeface="Georgia" pitchFamily="34" charset="0"/>
                <a:ea typeface="Georgia" pitchFamily="34" charset="-122"/>
                <a:cs typeface="Georgia" pitchFamily="34" charset="-120"/>
              </a:rPr>
              <a:t>Ways to Partner</a:t>
            </a:r>
            <a:endParaRPr lang="en-US" sz="5550" dirty="0"/>
          </a:p>
        </p:txBody>
      </p:sp>
      <p:sp>
        <p:nvSpPr>
          <p:cNvPr id="8" name="Shape 5"/>
          <p:cNvSpPr/>
          <p:nvPr/>
        </p:nvSpPr>
        <p:spPr>
          <a:xfrm>
            <a:off x="1333500" y="3936481"/>
            <a:ext cx="3690937" cy="2842320"/>
          </a:xfrm>
          <a:prstGeom prst="roundRect">
            <a:avLst>
              <a:gd name="adj" fmla="val 6032"/>
            </a:avLst>
          </a:prstGeom>
          <a:solidFill>
            <a:srgbClr val="FBF8F1">
              <a:alpha val="89000"/>
            </a:srgbClr>
          </a:solidFill>
          <a:ln w="9525">
            <a:solidFill>
              <a:srgbClr val="0D3D47">
                <a:alpha val="11000"/>
              </a:srgbClr>
            </a:solidFill>
            <a:prstDash val="solid"/>
          </a:ln>
          <a:effectLst>
            <a:outerShdw sx="100000" sy="100000" kx="0" ky="0" algn="bl" rotWithShape="0" blurRad="381000" dist="152400" dir="5400000">
              <a:srgbClr val="0D3D47">
                <a:alpha val="7100"/>
              </a:srgbClr>
            </a:outerShdw>
          </a:effectLst>
        </p:spPr>
      </p:sp>
      <p:sp>
        <p:nvSpPr>
          <p:cNvPr id="9" name="Text 6"/>
          <p:cNvSpPr/>
          <p:nvPr/>
        </p:nvSpPr>
        <p:spPr>
          <a:xfrm>
            <a:off x="1685925" y="4327006"/>
            <a:ext cx="3284696" cy="361950"/>
          </a:xfrm>
          <a:prstGeom prst="rect">
            <a:avLst/>
          </a:prstGeom>
          <a:noFill/>
          <a:ln/>
        </p:spPr>
        <p:txBody>
          <a:bodyPr wrap="square" lIns="25400" tIns="25400" rIns="25400" bIns="25400" rtlCol="0" anchor="t">
            <a:normAutofit/>
          </a:bodyPr>
          <a:lstStyle/>
          <a:p>
            <a:pPr algn="l" indent="0" marL="0">
              <a:lnSpc>
                <a:spcPct val="100000"/>
              </a:lnSpc>
              <a:buNone/>
            </a:pPr>
            <a:r>
              <a:rPr lang="en-US" sz="2550" b="1" dirty="0">
                <a:solidFill>
                  <a:srgbClr val="F5A623"/>
                </a:solidFill>
                <a:latin typeface="Georgia" pitchFamily="34" charset="0"/>
                <a:ea typeface="Georgia" pitchFamily="34" charset="-122"/>
                <a:cs typeface="Georgia" pitchFamily="34" charset="-120"/>
              </a:rPr>
              <a:t>01</a:t>
            </a:r>
            <a:endParaRPr lang="en-US" sz="2550" dirty="0"/>
          </a:p>
        </p:txBody>
      </p:sp>
      <p:sp>
        <p:nvSpPr>
          <p:cNvPr id="10" name="Text 7"/>
          <p:cNvSpPr/>
          <p:nvPr/>
        </p:nvSpPr>
        <p:spPr>
          <a:xfrm>
            <a:off x="1685925" y="4822306"/>
            <a:ext cx="3284696" cy="390079"/>
          </a:xfrm>
          <a:prstGeom prst="rect">
            <a:avLst/>
          </a:prstGeom>
          <a:noFill/>
          <a:ln/>
        </p:spPr>
        <p:txBody>
          <a:bodyPr wrap="square" lIns="25400" tIns="25400" rIns="25400" bIns="25400" rtlCol="0" anchor="t">
            <a:normAutofit/>
          </a:bodyPr>
          <a:lstStyle/>
          <a:p>
            <a:pPr algn="l" indent="0" marL="0">
              <a:lnSpc>
                <a:spcPct val="112000"/>
              </a:lnSpc>
              <a:buNone/>
            </a:pPr>
            <a:r>
              <a:rPr lang="en-US" sz="2475" b="1" dirty="0">
                <a:solidFill>
                  <a:srgbClr val="0D3D47"/>
                </a:solidFill>
                <a:latin typeface="Georgia" pitchFamily="34" charset="0"/>
                <a:ea typeface="Georgia" pitchFamily="34" charset="-122"/>
                <a:cs typeface="Georgia" pitchFamily="34" charset="-120"/>
              </a:rPr>
              <a:t>Guest Expert</a:t>
            </a:r>
            <a:endParaRPr lang="en-US" sz="2475" dirty="0"/>
          </a:p>
        </p:txBody>
      </p:sp>
      <p:sp>
        <p:nvSpPr>
          <p:cNvPr id="11" name="Text 8"/>
          <p:cNvSpPr/>
          <p:nvPr/>
        </p:nvSpPr>
        <p:spPr>
          <a:xfrm>
            <a:off x="1685925" y="5345735"/>
            <a:ext cx="3075670"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Featured on the Journey Up! platform</a:t>
            </a:r>
            <a:endParaRPr lang="en-US" sz="1875" dirty="0"/>
          </a:p>
        </p:txBody>
      </p:sp>
      <p:sp>
        <p:nvSpPr>
          <p:cNvPr id="12" name="Shape 9"/>
          <p:cNvSpPr/>
          <p:nvPr/>
        </p:nvSpPr>
        <p:spPr>
          <a:xfrm>
            <a:off x="5310188" y="3955715"/>
            <a:ext cx="3690937" cy="2842320"/>
          </a:xfrm>
          <a:prstGeom prst="roundRect">
            <a:avLst>
              <a:gd name="adj" fmla="val 6032"/>
            </a:avLst>
          </a:prstGeom>
          <a:solidFill>
            <a:srgbClr val="FBF8F1">
              <a:alpha val="83000"/>
            </a:srgbClr>
          </a:solidFill>
          <a:ln w="9525">
            <a:solidFill>
              <a:srgbClr val="0D3D47">
                <a:alpha val="10000"/>
              </a:srgbClr>
            </a:solidFill>
            <a:prstDash val="solid"/>
          </a:ln>
          <a:effectLst>
            <a:outerShdw sx="100000" sy="100000" kx="0" ky="0" algn="bl" rotWithShape="0" blurRad="381000" dist="152400" dir="5400000">
              <a:srgbClr val="0D3D47">
                <a:alpha val="6625"/>
              </a:srgbClr>
            </a:outerShdw>
          </a:effectLst>
        </p:spPr>
      </p:sp>
      <p:sp>
        <p:nvSpPr>
          <p:cNvPr id="13" name="Text 10"/>
          <p:cNvSpPr/>
          <p:nvPr/>
        </p:nvSpPr>
        <p:spPr>
          <a:xfrm>
            <a:off x="5662613" y="4346240"/>
            <a:ext cx="3284696" cy="361950"/>
          </a:xfrm>
          <a:prstGeom prst="rect">
            <a:avLst/>
          </a:prstGeom>
          <a:noFill/>
          <a:ln/>
        </p:spPr>
        <p:txBody>
          <a:bodyPr wrap="square" lIns="25400" tIns="25400" rIns="25400" bIns="25400" rtlCol="0" anchor="t">
            <a:normAutofit/>
          </a:bodyPr>
          <a:lstStyle/>
          <a:p>
            <a:pPr algn="l" indent="0" marL="0">
              <a:lnSpc>
                <a:spcPct val="100000"/>
              </a:lnSpc>
              <a:buNone/>
            </a:pPr>
            <a:r>
              <a:rPr lang="en-US" sz="2550" b="1" dirty="0">
                <a:solidFill>
                  <a:srgbClr val="F5A623"/>
                </a:solidFill>
                <a:latin typeface="Georgia" pitchFamily="34" charset="0"/>
                <a:ea typeface="Georgia" pitchFamily="34" charset="-122"/>
                <a:cs typeface="Georgia" pitchFamily="34" charset="-120"/>
              </a:rPr>
              <a:t>02</a:t>
            </a:r>
            <a:endParaRPr lang="en-US" sz="2550" dirty="0"/>
          </a:p>
        </p:txBody>
      </p:sp>
      <p:sp>
        <p:nvSpPr>
          <p:cNvPr id="14" name="Text 11"/>
          <p:cNvSpPr/>
          <p:nvPr/>
        </p:nvSpPr>
        <p:spPr>
          <a:xfrm>
            <a:off x="5662613" y="4841540"/>
            <a:ext cx="3075670" cy="742057"/>
          </a:xfrm>
          <a:prstGeom prst="rect">
            <a:avLst/>
          </a:prstGeom>
          <a:noFill/>
          <a:ln/>
        </p:spPr>
        <p:txBody>
          <a:bodyPr wrap="square" lIns="25400" tIns="25400" rIns="25400" bIns="25400" rtlCol="0" anchor="t">
            <a:normAutofit/>
          </a:bodyPr>
          <a:lstStyle/>
          <a:p>
            <a:pPr algn="l" indent="0" marL="0">
              <a:lnSpc>
                <a:spcPct val="112000"/>
              </a:lnSpc>
              <a:buNone/>
            </a:pPr>
            <a:r>
              <a:rPr lang="en-US" sz="2475" b="1" dirty="0">
                <a:solidFill>
                  <a:srgbClr val="0D3D47"/>
                </a:solidFill>
                <a:latin typeface="Georgia" pitchFamily="34" charset="0"/>
                <a:ea typeface="Georgia" pitchFamily="34" charset="-122"/>
                <a:cs typeface="Georgia" pitchFamily="34" charset="-120"/>
              </a:rPr>
              <a:t>Co-Branded Products</a:t>
            </a:r>
            <a:endParaRPr lang="en-US" sz="2475" dirty="0"/>
          </a:p>
        </p:txBody>
      </p:sp>
      <p:sp>
        <p:nvSpPr>
          <p:cNvPr id="15" name="Text 12"/>
          <p:cNvSpPr/>
          <p:nvPr/>
        </p:nvSpPr>
        <p:spPr>
          <a:xfrm>
            <a:off x="5662613" y="5716948"/>
            <a:ext cx="3075670"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Journals, workshops &amp; digital tools</a:t>
            </a:r>
            <a:endParaRPr lang="en-US" sz="1875" dirty="0"/>
          </a:p>
        </p:txBody>
      </p:sp>
      <p:sp>
        <p:nvSpPr>
          <p:cNvPr id="16" name="Shape 13"/>
          <p:cNvSpPr/>
          <p:nvPr/>
        </p:nvSpPr>
        <p:spPr>
          <a:xfrm>
            <a:off x="9286875" y="3984883"/>
            <a:ext cx="3690937" cy="2842320"/>
          </a:xfrm>
          <a:prstGeom prst="roundRect">
            <a:avLst>
              <a:gd name="adj" fmla="val 6032"/>
            </a:avLst>
          </a:prstGeom>
          <a:solidFill>
            <a:srgbClr val="FBF8F1">
              <a:alpha val="74000"/>
            </a:srgbClr>
          </a:solidFill>
          <a:ln w="9525">
            <a:solidFill>
              <a:srgbClr val="0D3D47">
                <a:alpha val="9000"/>
              </a:srgbClr>
            </a:solidFill>
            <a:prstDash val="solid"/>
          </a:ln>
          <a:effectLst>
            <a:outerShdw sx="100000" sy="100000" kx="0" ky="0" algn="bl" rotWithShape="0" blurRad="381000" dist="152400" dir="5400000">
              <a:srgbClr val="0D3D47">
                <a:alpha val="5904"/>
              </a:srgbClr>
            </a:outerShdw>
          </a:effectLst>
        </p:spPr>
      </p:sp>
      <p:sp>
        <p:nvSpPr>
          <p:cNvPr id="17" name="Text 14"/>
          <p:cNvSpPr/>
          <p:nvPr/>
        </p:nvSpPr>
        <p:spPr>
          <a:xfrm>
            <a:off x="9639300" y="4375408"/>
            <a:ext cx="3284696" cy="361950"/>
          </a:xfrm>
          <a:prstGeom prst="rect">
            <a:avLst/>
          </a:prstGeom>
          <a:noFill/>
          <a:ln/>
        </p:spPr>
        <p:txBody>
          <a:bodyPr wrap="square" lIns="25400" tIns="25400" rIns="25400" bIns="25400" rtlCol="0" anchor="t">
            <a:normAutofit/>
          </a:bodyPr>
          <a:lstStyle/>
          <a:p>
            <a:pPr algn="l" indent="0" marL="0">
              <a:lnSpc>
                <a:spcPct val="100000"/>
              </a:lnSpc>
              <a:buNone/>
            </a:pPr>
            <a:r>
              <a:rPr lang="en-US" sz="2550" b="1" dirty="0">
                <a:solidFill>
                  <a:srgbClr val="F5A623"/>
                </a:solidFill>
                <a:latin typeface="Georgia" pitchFamily="34" charset="0"/>
                <a:ea typeface="Georgia" pitchFamily="34" charset="-122"/>
                <a:cs typeface="Georgia" pitchFamily="34" charset="-120"/>
              </a:rPr>
              <a:t>03</a:t>
            </a:r>
            <a:endParaRPr lang="en-US" sz="2550" dirty="0"/>
          </a:p>
        </p:txBody>
      </p:sp>
      <p:sp>
        <p:nvSpPr>
          <p:cNvPr id="18" name="Text 15"/>
          <p:cNvSpPr/>
          <p:nvPr/>
        </p:nvSpPr>
        <p:spPr>
          <a:xfrm>
            <a:off x="9639300" y="4870708"/>
            <a:ext cx="3284696" cy="390079"/>
          </a:xfrm>
          <a:prstGeom prst="rect">
            <a:avLst/>
          </a:prstGeom>
          <a:noFill/>
          <a:ln/>
        </p:spPr>
        <p:txBody>
          <a:bodyPr wrap="square" lIns="25400" tIns="25400" rIns="25400" bIns="25400" rtlCol="0" anchor="t">
            <a:normAutofit/>
          </a:bodyPr>
          <a:lstStyle/>
          <a:p>
            <a:pPr algn="l" indent="0" marL="0">
              <a:lnSpc>
                <a:spcPct val="112000"/>
              </a:lnSpc>
              <a:buNone/>
            </a:pPr>
            <a:r>
              <a:rPr lang="en-US" sz="2475" b="1" dirty="0">
                <a:solidFill>
                  <a:srgbClr val="0D3D47"/>
                </a:solidFill>
                <a:latin typeface="Georgia" pitchFamily="34" charset="0"/>
                <a:ea typeface="Georgia" pitchFamily="34" charset="-122"/>
                <a:cs typeface="Georgia" pitchFamily="34" charset="-120"/>
              </a:rPr>
              <a:t>Podcast Features</a:t>
            </a:r>
            <a:endParaRPr lang="en-US" sz="2475" dirty="0"/>
          </a:p>
        </p:txBody>
      </p:sp>
      <p:sp>
        <p:nvSpPr>
          <p:cNvPr id="19" name="Text 16"/>
          <p:cNvSpPr/>
          <p:nvPr/>
        </p:nvSpPr>
        <p:spPr>
          <a:xfrm>
            <a:off x="9639300" y="5394136"/>
            <a:ext cx="3075670"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Guest appearances or host swaps</a:t>
            </a:r>
            <a:endParaRPr lang="en-US" sz="1875" dirty="0"/>
          </a:p>
        </p:txBody>
      </p:sp>
      <p:sp>
        <p:nvSpPr>
          <p:cNvPr id="20" name="Shape 17"/>
          <p:cNvSpPr/>
          <p:nvPr/>
        </p:nvSpPr>
        <p:spPr>
          <a:xfrm>
            <a:off x="13263563" y="4030298"/>
            <a:ext cx="3690937" cy="2842320"/>
          </a:xfrm>
          <a:prstGeom prst="roundRect">
            <a:avLst>
              <a:gd name="adj" fmla="val 6032"/>
            </a:avLst>
          </a:prstGeom>
          <a:solidFill>
            <a:srgbClr val="FBF8F1">
              <a:alpha val="60000"/>
            </a:srgbClr>
          </a:solidFill>
          <a:ln w="9525">
            <a:solidFill>
              <a:srgbClr val="0D3D47">
                <a:alpha val="7000"/>
              </a:srgbClr>
            </a:solidFill>
            <a:prstDash val="solid"/>
          </a:ln>
          <a:effectLst>
            <a:outerShdw sx="100000" sy="100000" kx="0" ky="0" algn="bl" rotWithShape="0" blurRad="381000" dist="152400" dir="5400000">
              <a:srgbClr val="0D3D47">
                <a:alpha val="4782"/>
              </a:srgbClr>
            </a:outerShdw>
          </a:effectLst>
        </p:spPr>
      </p:sp>
      <p:sp>
        <p:nvSpPr>
          <p:cNvPr id="21" name="Text 18"/>
          <p:cNvSpPr/>
          <p:nvPr/>
        </p:nvSpPr>
        <p:spPr>
          <a:xfrm>
            <a:off x="13615988" y="4420823"/>
            <a:ext cx="3284696" cy="361950"/>
          </a:xfrm>
          <a:prstGeom prst="rect">
            <a:avLst/>
          </a:prstGeom>
          <a:noFill/>
          <a:ln/>
        </p:spPr>
        <p:txBody>
          <a:bodyPr wrap="square" lIns="25400" tIns="25400" rIns="25400" bIns="25400" rtlCol="0" anchor="t">
            <a:normAutofit/>
          </a:bodyPr>
          <a:lstStyle/>
          <a:p>
            <a:pPr algn="l" indent="0" marL="0">
              <a:lnSpc>
                <a:spcPct val="100000"/>
              </a:lnSpc>
              <a:buNone/>
            </a:pPr>
            <a:r>
              <a:rPr lang="en-US" sz="2550" b="1" dirty="0">
                <a:solidFill>
                  <a:srgbClr val="F5A623"/>
                </a:solidFill>
                <a:latin typeface="Georgia" pitchFamily="34" charset="0"/>
                <a:ea typeface="Georgia" pitchFamily="34" charset="-122"/>
                <a:cs typeface="Georgia" pitchFamily="34" charset="-120"/>
              </a:rPr>
              <a:t>04</a:t>
            </a:r>
            <a:endParaRPr lang="en-US" sz="2550" dirty="0"/>
          </a:p>
        </p:txBody>
      </p:sp>
      <p:sp>
        <p:nvSpPr>
          <p:cNvPr id="22" name="Text 19"/>
          <p:cNvSpPr/>
          <p:nvPr/>
        </p:nvSpPr>
        <p:spPr>
          <a:xfrm>
            <a:off x="13615988" y="4916123"/>
            <a:ext cx="3284696" cy="390079"/>
          </a:xfrm>
          <a:prstGeom prst="rect">
            <a:avLst/>
          </a:prstGeom>
          <a:noFill/>
          <a:ln/>
        </p:spPr>
        <p:txBody>
          <a:bodyPr wrap="square" lIns="25400" tIns="25400" rIns="25400" bIns="25400" rtlCol="0" anchor="t">
            <a:normAutofit/>
          </a:bodyPr>
          <a:lstStyle/>
          <a:p>
            <a:pPr algn="l" indent="0" marL="0">
              <a:lnSpc>
                <a:spcPct val="112000"/>
              </a:lnSpc>
              <a:buNone/>
            </a:pPr>
            <a:r>
              <a:rPr lang="en-US" sz="2475" b="1" dirty="0">
                <a:solidFill>
                  <a:srgbClr val="0D3D47"/>
                </a:solidFill>
                <a:latin typeface="Georgia" pitchFamily="34" charset="0"/>
                <a:ea typeface="Georgia" pitchFamily="34" charset="-122"/>
                <a:cs typeface="Georgia" pitchFamily="34" charset="-120"/>
              </a:rPr>
              <a:t>Event Partnerships</a:t>
            </a:r>
            <a:endParaRPr lang="en-US" sz="2475" dirty="0"/>
          </a:p>
        </p:txBody>
      </p:sp>
      <p:sp>
        <p:nvSpPr>
          <p:cNvPr id="23" name="Text 20"/>
          <p:cNvSpPr/>
          <p:nvPr/>
        </p:nvSpPr>
        <p:spPr>
          <a:xfrm>
            <a:off x="13615988" y="5439552"/>
            <a:ext cx="3075670" cy="72866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Retreats, masterminds &amp; live trainings</a:t>
            </a:r>
            <a:endParaRPr lang="en-US" sz="1875" dirty="0"/>
          </a:p>
        </p:txBody>
      </p:sp>
      <p:sp>
        <p:nvSpPr>
          <p:cNvPr id="24" name="Shape 21"/>
          <p:cNvSpPr/>
          <p:nvPr/>
        </p:nvSpPr>
        <p:spPr>
          <a:xfrm>
            <a:off x="1333500" y="7325495"/>
            <a:ext cx="15621000" cy="901898"/>
          </a:xfrm>
          <a:prstGeom prst="roundRect">
            <a:avLst>
              <a:gd name="adj" fmla="val 14785"/>
            </a:avLst>
          </a:prstGeom>
          <a:gradFill rotWithShape="1">
            <a:gsLst>
              <a:gs pos="0">
                <a:srgbClr val="0D3D47">
                  <a:alpha val="38000"/>
                </a:srgbClr>
              </a:gs>
              <a:gs pos="100000">
                <a:srgbClr val="082E36">
                  <a:alpha val="38000"/>
                </a:srgbClr>
              </a:gs>
            </a:gsLst>
            <a:lin ang="1800000" scaled="0"/>
          </a:gradFill>
          <a:ln/>
          <a:effectLst>
            <a:outerShdw sx="100000" sy="100000" kx="0" ky="0" algn="bl" rotWithShape="0" blurRad="457200" dist="209550" dir="5400000">
              <a:srgbClr val="0D3D47">
                <a:alpha val="7517"/>
              </a:srgbClr>
            </a:outerShdw>
          </a:effectLst>
        </p:spPr>
      </p:sp>
      <p:sp>
        <p:nvSpPr>
          <p:cNvPr id="25" name="Text 22"/>
          <p:cNvSpPr/>
          <p:nvPr/>
        </p:nvSpPr>
        <p:spPr>
          <a:xfrm>
            <a:off x="1714500" y="7657381"/>
            <a:ext cx="2540630" cy="276225"/>
          </a:xfrm>
          <a:prstGeom prst="rect">
            <a:avLst/>
          </a:prstGeom>
          <a:noFill/>
          <a:ln/>
        </p:spPr>
        <p:txBody>
          <a:bodyPr wrap="none" lIns="25400" tIns="25400" rIns="25400" bIns="25400" rtlCol="0" anchor="t">
            <a:normAutofit/>
          </a:bodyPr>
          <a:lstStyle/>
          <a:p>
            <a:pPr algn="l" indent="0" marL="0">
              <a:lnSpc>
                <a:spcPct val="100000"/>
              </a:lnSpc>
              <a:buNone/>
            </a:pPr>
            <a:r>
              <a:rPr lang="en-US" sz="1875" b="1" spc="413" kern="0" dirty="0">
                <a:solidFill>
                  <a:srgbClr val="F4BA48"/>
                </a:solidFill>
                <a:latin typeface="Arial" pitchFamily="34" charset="0"/>
                <a:ea typeface="Arial" pitchFamily="34" charset="-122"/>
                <a:cs typeface="Arial" pitchFamily="34" charset="-120"/>
              </a:rPr>
              <a:t>WHY PARTNER</a:t>
            </a:r>
            <a:endParaRPr lang="en-US" sz="1875" dirty="0"/>
          </a:p>
        </p:txBody>
      </p:sp>
      <p:sp>
        <p:nvSpPr>
          <p:cNvPr id="26" name="Shape 23"/>
          <p:cNvSpPr/>
          <p:nvPr/>
        </p:nvSpPr>
        <p:spPr>
          <a:xfrm>
            <a:off x="4252764" y="7633569"/>
            <a:ext cx="9525" cy="285750"/>
          </a:xfrm>
          <a:prstGeom prst="rect">
            <a:avLst/>
          </a:prstGeom>
          <a:solidFill>
            <a:srgbClr val="F5A623">
              <a:alpha val="40000"/>
            </a:srgbClr>
          </a:solidFill>
          <a:ln/>
        </p:spPr>
      </p:sp>
      <p:sp>
        <p:nvSpPr>
          <p:cNvPr id="27" name="Text 24"/>
          <p:cNvSpPr/>
          <p:nvPr/>
        </p:nvSpPr>
        <p:spPr>
          <a:xfrm>
            <a:off x="4490889" y="7592195"/>
            <a:ext cx="8485302" cy="406598"/>
          </a:xfrm>
          <a:prstGeom prst="rect">
            <a:avLst/>
          </a:prstGeom>
          <a:noFill/>
          <a:ln/>
        </p:spPr>
        <p:txBody>
          <a:bodyPr wrap="square" lIns="25400" tIns="25400" rIns="25400" bIns="25400" rtlCol="0" anchor="t">
            <a:normAutofit/>
          </a:bodyPr>
          <a:lstStyle/>
          <a:p>
            <a:pPr algn="l" indent="0" marL="0">
              <a:lnSpc>
                <a:spcPct val="130000"/>
              </a:lnSpc>
              <a:buNone/>
            </a:pPr>
            <a:r>
              <a:rPr lang="en-US" sz="2175" b="1" dirty="0">
                <a:solidFill>
                  <a:srgbClr val="F5A623"/>
                </a:solidFill>
                <a:latin typeface="Arial" pitchFamily="34" charset="0"/>
                <a:ea typeface="Arial" pitchFamily="34" charset="-122"/>
                <a:cs typeface="Arial" pitchFamily="34" charset="-120"/>
              </a:rPr>
              <a:t>$1 Trillion+ </a:t>
            </a:r>
            <a:pPr algn="l" indent="0" marL="0">
              <a:lnSpc>
                <a:spcPct val="130000"/>
              </a:lnSpc>
              <a:buNone/>
            </a:pPr>
            <a:r>
              <a:rPr lang="en-US" sz="2175" dirty="0">
                <a:solidFill>
                  <a:srgbClr val="FBF8F1"/>
                </a:solidFill>
                <a:latin typeface="Arial" pitchFamily="34" charset="0"/>
                <a:ea typeface="Arial" pitchFamily="34" charset="-122"/>
                <a:cs typeface="Arial" pitchFamily="34" charset="-120"/>
              </a:rPr>
              <a:t>wellness market · Trending topics · Proven tools</a:t>
            </a:r>
            <a:endParaRPr lang="en-US" sz="217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6F1E7"/>
          </a:solidFill>
          <a:ln/>
        </p:spPr>
      </p:sp>
      <p:pic>
        <p:nvPicPr>
          <p:cNvPr id="3" name="Image 0" descr="preencoded.png">    </p:cNvPr>
          <p:cNvPicPr>
            <a:picLocks noChangeAspect="1"/>
          </p:cNvPicPr>
          <p:nvPr/>
        </p:nvPicPr>
        <p:blipFill>
          <a:blip r:embed="rId1">
            <a:alphaModFix amt="80000"/>
          </a:blip>
          <a:stretch>
            <a:fillRect/>
          </a:stretch>
        </p:blipFill>
        <p:spPr>
          <a:xfrm>
            <a:off x="17087850" y="476250"/>
            <a:ext cx="590550" cy="590550"/>
          </a:xfrm>
          <a:prstGeom prst="rect">
            <a:avLst/>
          </a:prstGeom>
        </p:spPr>
      </p:pic>
      <p:sp>
        <p:nvSpPr>
          <p:cNvPr id="4" name="Shape 1"/>
          <p:cNvSpPr/>
          <p:nvPr/>
        </p:nvSpPr>
        <p:spPr>
          <a:xfrm>
            <a:off x="1333500" y="2403425"/>
            <a:ext cx="571500" cy="19050"/>
          </a:xfrm>
          <a:prstGeom prst="rect">
            <a:avLst/>
          </a:prstGeom>
          <a:solidFill>
            <a:srgbClr val="F5A623"/>
          </a:solidFill>
          <a:ln/>
        </p:spPr>
      </p:sp>
      <p:sp>
        <p:nvSpPr>
          <p:cNvPr id="5" name="Text 2"/>
          <p:cNvSpPr/>
          <p:nvPr/>
        </p:nvSpPr>
        <p:spPr>
          <a:xfrm>
            <a:off x="2076450" y="2298650"/>
            <a:ext cx="3216920"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B6862B"/>
                </a:solidFill>
                <a:latin typeface="Arial" pitchFamily="34" charset="0"/>
                <a:ea typeface="Arial" pitchFamily="34" charset="-122"/>
                <a:cs typeface="Arial" pitchFamily="34" charset="-120"/>
              </a:rPr>
              <a:t>WHO THIS IS FOR</a:t>
            </a:r>
            <a:endParaRPr lang="en-US" sz="1800" dirty="0"/>
          </a:p>
        </p:txBody>
      </p:sp>
      <p:sp>
        <p:nvSpPr>
          <p:cNvPr id="6" name="Text 3"/>
          <p:cNvSpPr/>
          <p:nvPr/>
        </p:nvSpPr>
        <p:spPr>
          <a:xfrm>
            <a:off x="1333500" y="2764639"/>
            <a:ext cx="9620054" cy="1532334"/>
          </a:xfrm>
          <a:prstGeom prst="rect">
            <a:avLst/>
          </a:prstGeom>
          <a:noFill/>
          <a:ln/>
        </p:spPr>
        <p:txBody>
          <a:bodyPr wrap="square" lIns="25400" tIns="25400" rIns="25400" bIns="25400" rtlCol="0" anchor="t">
            <a:normAutofit/>
          </a:bodyPr>
          <a:lstStyle/>
          <a:p>
            <a:pPr algn="l" indent="0" marL="0">
              <a:lnSpc>
                <a:spcPct val="106000"/>
              </a:lnSpc>
              <a:buNone/>
            </a:pPr>
            <a:r>
              <a:rPr lang="en-US" sz="5550" b="1" dirty="0">
                <a:solidFill>
                  <a:srgbClr val="0D3D47">
                    <a:alpha val="93000"/>
                  </a:srgbClr>
                </a:solidFill>
                <a:latin typeface="Georgia" pitchFamily="34" charset="0"/>
                <a:ea typeface="Georgia" pitchFamily="34" charset="-122"/>
                <a:cs typeface="Georgia" pitchFamily="34" charset="-120"/>
              </a:rPr>
              <a:t>The Right Rooms for This Message</a:t>
            </a:r>
            <a:endParaRPr lang="en-US" sz="5550" dirty="0"/>
          </a:p>
        </p:txBody>
      </p:sp>
      <p:sp>
        <p:nvSpPr>
          <p:cNvPr id="7" name="Text 4"/>
          <p:cNvSpPr/>
          <p:nvPr/>
        </p:nvSpPr>
        <p:spPr>
          <a:xfrm>
            <a:off x="1333500" y="4671871"/>
            <a:ext cx="257473" cy="424756"/>
          </a:xfrm>
          <a:prstGeom prst="rect">
            <a:avLst/>
          </a:prstGeom>
          <a:noFill/>
          <a:ln/>
        </p:spPr>
        <p:txBody>
          <a:bodyPr wrap="square" lIns="25400" tIns="25400" rIns="25400" bIns="25400" rtlCol="0" anchor="t">
            <a:normAutofit/>
          </a:bodyPr>
          <a:lstStyle/>
          <a:p>
            <a:pPr algn="l" indent="0" marL="0">
              <a:lnSpc>
                <a:spcPct val="14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8" name="Text 5"/>
          <p:cNvSpPr/>
          <p:nvPr/>
        </p:nvSpPr>
        <p:spPr>
          <a:xfrm>
            <a:off x="1667173" y="4671871"/>
            <a:ext cx="7779544" cy="424756"/>
          </a:xfrm>
          <a:prstGeom prst="rect">
            <a:avLst/>
          </a:prstGeom>
          <a:noFill/>
          <a:ln/>
        </p:spPr>
        <p:txBody>
          <a:bodyPr wrap="square" lIns="25400" tIns="25400" rIns="25400" bIns="25400" rtlCol="0" anchor="t">
            <a:normAutofit/>
          </a:bodyPr>
          <a:lstStyle/>
          <a:p>
            <a:pPr algn="l" indent="0" marL="0">
              <a:lnSpc>
                <a:spcPct val="140000"/>
              </a:lnSpc>
              <a:buNone/>
            </a:pPr>
            <a:r>
              <a:rPr lang="en-US" sz="2175" dirty="0">
                <a:solidFill>
                  <a:srgbClr val="2F5E68"/>
                </a:solidFill>
                <a:latin typeface="Arial" pitchFamily="34" charset="0"/>
                <a:ea typeface="Arial" pitchFamily="34" charset="-122"/>
                <a:cs typeface="Arial" pitchFamily="34" charset="-120"/>
              </a:rPr>
              <a:t>Divine Nine Sorority Chapters &amp; Regional Conferences</a:t>
            </a:r>
            <a:endParaRPr lang="en-US" sz="2175" dirty="0"/>
          </a:p>
        </p:txBody>
      </p:sp>
      <p:sp>
        <p:nvSpPr>
          <p:cNvPr id="9" name="Text 6"/>
          <p:cNvSpPr/>
          <p:nvPr/>
        </p:nvSpPr>
        <p:spPr>
          <a:xfrm>
            <a:off x="1333500" y="5287326"/>
            <a:ext cx="257473" cy="424755"/>
          </a:xfrm>
          <a:prstGeom prst="rect">
            <a:avLst/>
          </a:prstGeom>
          <a:noFill/>
          <a:ln/>
        </p:spPr>
        <p:txBody>
          <a:bodyPr wrap="square" lIns="25400" tIns="25400" rIns="25400" bIns="25400" rtlCol="0" anchor="t">
            <a:normAutofit/>
          </a:bodyPr>
          <a:lstStyle/>
          <a:p>
            <a:pPr algn="l" indent="0" marL="0">
              <a:lnSpc>
                <a:spcPct val="14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0" name="Text 7"/>
          <p:cNvSpPr/>
          <p:nvPr/>
        </p:nvSpPr>
        <p:spPr>
          <a:xfrm>
            <a:off x="1667173" y="5287326"/>
            <a:ext cx="6722626" cy="424755"/>
          </a:xfrm>
          <a:prstGeom prst="rect">
            <a:avLst/>
          </a:prstGeom>
          <a:noFill/>
          <a:ln/>
        </p:spPr>
        <p:txBody>
          <a:bodyPr wrap="square" lIns="25400" tIns="25400" rIns="25400" bIns="25400" rtlCol="0" anchor="t">
            <a:normAutofit/>
          </a:bodyPr>
          <a:lstStyle/>
          <a:p>
            <a:pPr algn="l" indent="0" marL="0">
              <a:lnSpc>
                <a:spcPct val="140000"/>
              </a:lnSpc>
              <a:buNone/>
            </a:pPr>
            <a:r>
              <a:rPr lang="en-US" sz="2175" dirty="0">
                <a:solidFill>
                  <a:srgbClr val="2F5E68"/>
                </a:solidFill>
                <a:latin typeface="Arial" pitchFamily="34" charset="0"/>
                <a:ea typeface="Arial" pitchFamily="34" charset="-122"/>
                <a:cs typeface="Arial" pitchFamily="34" charset="-120"/>
              </a:rPr>
              <a:t>Women's College Campuses, including HBCUs</a:t>
            </a:r>
            <a:endParaRPr lang="en-US" sz="2175" dirty="0"/>
          </a:p>
        </p:txBody>
      </p:sp>
      <p:sp>
        <p:nvSpPr>
          <p:cNvPr id="11" name="Text 8"/>
          <p:cNvSpPr/>
          <p:nvPr/>
        </p:nvSpPr>
        <p:spPr>
          <a:xfrm>
            <a:off x="1333500" y="5912723"/>
            <a:ext cx="257473" cy="424755"/>
          </a:xfrm>
          <a:prstGeom prst="rect">
            <a:avLst/>
          </a:prstGeom>
          <a:noFill/>
          <a:ln/>
        </p:spPr>
        <p:txBody>
          <a:bodyPr wrap="square" lIns="25400" tIns="25400" rIns="25400" bIns="25400" rtlCol="0" anchor="t">
            <a:normAutofit/>
          </a:bodyPr>
          <a:lstStyle/>
          <a:p>
            <a:pPr algn="l" indent="0" marL="0">
              <a:lnSpc>
                <a:spcPct val="14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2" name="Text 9"/>
          <p:cNvSpPr/>
          <p:nvPr/>
        </p:nvSpPr>
        <p:spPr>
          <a:xfrm>
            <a:off x="1667173" y="5912723"/>
            <a:ext cx="9714280" cy="424755"/>
          </a:xfrm>
          <a:prstGeom prst="rect">
            <a:avLst/>
          </a:prstGeom>
          <a:noFill/>
          <a:ln/>
        </p:spPr>
        <p:txBody>
          <a:bodyPr wrap="square" lIns="25400" tIns="25400" rIns="25400" bIns="25400" rtlCol="0" anchor="t">
            <a:normAutofit/>
          </a:bodyPr>
          <a:lstStyle/>
          <a:p>
            <a:pPr algn="l" indent="0" marL="0">
              <a:lnSpc>
                <a:spcPct val="140000"/>
              </a:lnSpc>
              <a:buNone/>
            </a:pPr>
            <a:r>
              <a:rPr lang="en-US" sz="2175" dirty="0">
                <a:solidFill>
                  <a:srgbClr val="2F5E68"/>
                </a:solidFill>
                <a:latin typeface="Arial" pitchFamily="34" charset="0"/>
                <a:ea typeface="Arial" pitchFamily="34" charset="-122"/>
                <a:cs typeface="Arial" pitchFamily="34" charset="-120"/>
              </a:rPr>
              <a:t>Fortune 100 &amp; 500 Corporate Women's Leadership &amp; ERG Programs</a:t>
            </a:r>
            <a:endParaRPr lang="en-US" sz="2175" dirty="0"/>
          </a:p>
        </p:txBody>
      </p:sp>
      <p:sp>
        <p:nvSpPr>
          <p:cNvPr id="13" name="Text 10"/>
          <p:cNvSpPr/>
          <p:nvPr/>
        </p:nvSpPr>
        <p:spPr>
          <a:xfrm>
            <a:off x="1333500" y="6554384"/>
            <a:ext cx="257473" cy="424755"/>
          </a:xfrm>
          <a:prstGeom prst="rect">
            <a:avLst/>
          </a:prstGeom>
          <a:noFill/>
          <a:ln/>
        </p:spPr>
        <p:txBody>
          <a:bodyPr wrap="square" lIns="25400" tIns="25400" rIns="25400" bIns="25400" rtlCol="0" anchor="t">
            <a:normAutofit/>
          </a:bodyPr>
          <a:lstStyle/>
          <a:p>
            <a:pPr algn="l" indent="0" marL="0">
              <a:lnSpc>
                <a:spcPct val="14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4" name="Text 11"/>
          <p:cNvSpPr/>
          <p:nvPr/>
        </p:nvSpPr>
        <p:spPr>
          <a:xfrm>
            <a:off x="1667173" y="6554384"/>
            <a:ext cx="7524973" cy="424755"/>
          </a:xfrm>
          <a:prstGeom prst="rect">
            <a:avLst/>
          </a:prstGeom>
          <a:noFill/>
          <a:ln/>
        </p:spPr>
        <p:txBody>
          <a:bodyPr wrap="square" lIns="25400" tIns="25400" rIns="25400" bIns="25400" rtlCol="0" anchor="t">
            <a:normAutofit/>
          </a:bodyPr>
          <a:lstStyle/>
          <a:p>
            <a:pPr algn="l" indent="0" marL="0">
              <a:lnSpc>
                <a:spcPct val="140000"/>
              </a:lnSpc>
              <a:buNone/>
            </a:pPr>
            <a:r>
              <a:rPr lang="en-US" sz="2175" dirty="0">
                <a:solidFill>
                  <a:srgbClr val="2F5E68"/>
                </a:solidFill>
                <a:latin typeface="Arial" pitchFamily="34" charset="0"/>
                <a:ea typeface="Arial" pitchFamily="34" charset="-122"/>
                <a:cs typeface="Arial" pitchFamily="34" charset="-120"/>
              </a:rPr>
              <a:t>Women's Personal Development &amp; Healing Podcasts</a:t>
            </a:r>
            <a:endParaRPr lang="en-US" sz="2175" dirty="0"/>
          </a:p>
        </p:txBody>
      </p:sp>
      <p:sp>
        <p:nvSpPr>
          <p:cNvPr id="15" name="Text 12"/>
          <p:cNvSpPr/>
          <p:nvPr/>
        </p:nvSpPr>
        <p:spPr>
          <a:xfrm>
            <a:off x="1333500" y="7222529"/>
            <a:ext cx="257473" cy="424755"/>
          </a:xfrm>
          <a:prstGeom prst="rect">
            <a:avLst/>
          </a:prstGeom>
          <a:noFill/>
          <a:ln/>
        </p:spPr>
        <p:txBody>
          <a:bodyPr wrap="square" lIns="25400" tIns="25400" rIns="25400" bIns="25400" rtlCol="0" anchor="t">
            <a:normAutofit/>
          </a:bodyPr>
          <a:lstStyle/>
          <a:p>
            <a:pPr algn="l" indent="0" marL="0">
              <a:lnSpc>
                <a:spcPct val="14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6" name="Text 13"/>
          <p:cNvSpPr/>
          <p:nvPr/>
        </p:nvSpPr>
        <p:spPr>
          <a:xfrm>
            <a:off x="1667173" y="7222529"/>
            <a:ext cx="4871383" cy="424755"/>
          </a:xfrm>
          <a:prstGeom prst="rect">
            <a:avLst/>
          </a:prstGeom>
          <a:noFill/>
          <a:ln/>
        </p:spPr>
        <p:txBody>
          <a:bodyPr wrap="square" lIns="25400" tIns="25400" rIns="25400" bIns="25400" rtlCol="0" anchor="t">
            <a:normAutofit/>
          </a:bodyPr>
          <a:lstStyle/>
          <a:p>
            <a:pPr algn="l" indent="0" marL="0">
              <a:lnSpc>
                <a:spcPct val="140000"/>
              </a:lnSpc>
              <a:buNone/>
            </a:pPr>
            <a:r>
              <a:rPr lang="en-US" sz="2175" dirty="0">
                <a:solidFill>
                  <a:srgbClr val="2F5E68"/>
                </a:solidFill>
                <a:latin typeface="Arial" pitchFamily="34" charset="0"/>
                <a:ea typeface="Arial" pitchFamily="34" charset="-122"/>
                <a:cs typeface="Arial" pitchFamily="34" charset="-120"/>
              </a:rPr>
              <a:t>Women's Conferences &amp; Summits</a:t>
            </a:r>
            <a:endParaRPr lang="en-US" sz="2175" dirty="0"/>
          </a:p>
        </p:txBody>
      </p:sp>
      <p:sp>
        <p:nvSpPr>
          <p:cNvPr id="17" name="Text 14"/>
          <p:cNvSpPr/>
          <p:nvPr/>
        </p:nvSpPr>
        <p:spPr>
          <a:xfrm>
            <a:off x="1333500" y="7928009"/>
            <a:ext cx="257473" cy="424755"/>
          </a:xfrm>
          <a:prstGeom prst="rect">
            <a:avLst/>
          </a:prstGeom>
          <a:noFill/>
          <a:ln/>
        </p:spPr>
        <p:txBody>
          <a:bodyPr wrap="square" lIns="25400" tIns="25400" rIns="25400" bIns="25400" rtlCol="0" anchor="t">
            <a:normAutofit/>
          </a:bodyPr>
          <a:lstStyle/>
          <a:p>
            <a:pPr algn="l" indent="0" marL="0">
              <a:lnSpc>
                <a:spcPct val="14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8" name="Text 15"/>
          <p:cNvSpPr/>
          <p:nvPr/>
        </p:nvSpPr>
        <p:spPr>
          <a:xfrm>
            <a:off x="1667173" y="7928009"/>
            <a:ext cx="8392641" cy="424755"/>
          </a:xfrm>
          <a:prstGeom prst="rect">
            <a:avLst/>
          </a:prstGeom>
          <a:noFill/>
          <a:ln/>
        </p:spPr>
        <p:txBody>
          <a:bodyPr wrap="square" lIns="25400" tIns="25400" rIns="25400" bIns="25400" rtlCol="0" anchor="t">
            <a:normAutofit/>
          </a:bodyPr>
          <a:lstStyle/>
          <a:p>
            <a:pPr algn="l" indent="0" marL="0">
              <a:lnSpc>
                <a:spcPct val="140000"/>
              </a:lnSpc>
              <a:buNone/>
            </a:pPr>
            <a:r>
              <a:rPr lang="en-US" sz="2175" dirty="0">
                <a:solidFill>
                  <a:srgbClr val="2F5E68"/>
                </a:solidFill>
                <a:latin typeface="Arial" pitchFamily="34" charset="0"/>
                <a:ea typeface="Arial" pitchFamily="34" charset="-122"/>
                <a:cs typeface="Arial" pitchFamily="34" charset="-120"/>
              </a:rPr>
              <a:t>NCAA Athletic Programs &amp; Women in Sports Organizations</a:t>
            </a:r>
            <a:endParaRPr lang="en-US" sz="2175" dirty="0"/>
          </a:p>
        </p:txBody>
      </p:sp>
      <p:sp>
        <p:nvSpPr>
          <p:cNvPr id="19" name="Shape 16"/>
          <p:cNvSpPr/>
          <p:nvPr/>
        </p:nvSpPr>
        <p:spPr>
          <a:xfrm>
            <a:off x="11435358" y="3059092"/>
            <a:ext cx="5519142" cy="4338638"/>
          </a:xfrm>
          <a:prstGeom prst="roundRect">
            <a:avLst>
              <a:gd name="adj" fmla="val 4391"/>
            </a:avLst>
          </a:prstGeom>
          <a:gradFill rotWithShape="1">
            <a:gsLst>
              <a:gs pos="0">
                <a:srgbClr val="0D3D47">
                  <a:alpha val="74000"/>
                </a:srgbClr>
              </a:gs>
              <a:gs pos="100000">
                <a:srgbClr val="082E36">
                  <a:alpha val="74000"/>
                </a:srgbClr>
              </a:gs>
            </a:gsLst>
            <a:lin ang="3900000" scaled="0"/>
          </a:gradFill>
          <a:ln/>
          <a:effectLst>
            <a:outerShdw sx="100000" sy="100000" kx="0" ky="0" algn="bl" rotWithShape="0" blurRad="571500" dist="247650" dir="5400000">
              <a:srgbClr val="0D3D47">
                <a:alpha val="17707"/>
              </a:srgbClr>
            </a:outerShdw>
          </a:effectLst>
        </p:spPr>
      </p:sp>
      <p:sp>
        <p:nvSpPr>
          <p:cNvPr id="20" name="Text 17"/>
          <p:cNvSpPr/>
          <p:nvPr/>
        </p:nvSpPr>
        <p:spPr>
          <a:xfrm>
            <a:off x="11892558" y="3497242"/>
            <a:ext cx="5065216" cy="347663"/>
          </a:xfrm>
          <a:prstGeom prst="rect">
            <a:avLst/>
          </a:prstGeom>
          <a:noFill/>
          <a:ln/>
        </p:spPr>
        <p:txBody>
          <a:bodyPr wrap="square" lIns="25400" tIns="25400" rIns="25400" bIns="25400" rtlCol="0" anchor="t">
            <a:normAutofit/>
          </a:bodyPr>
          <a:lstStyle/>
          <a:p>
            <a:pPr algn="l" indent="0" marL="0">
              <a:lnSpc>
                <a:spcPct val="130000"/>
              </a:lnSpc>
              <a:buNone/>
            </a:pPr>
            <a:r>
              <a:rPr lang="en-US" sz="1875" b="1" spc="413" kern="0" dirty="0">
                <a:solidFill>
                  <a:srgbClr val="F4BA48"/>
                </a:solidFill>
                <a:latin typeface="Arial" pitchFamily="34" charset="0"/>
                <a:ea typeface="Arial" pitchFamily="34" charset="-122"/>
                <a:cs typeface="Arial" pitchFamily="34" charset="-120"/>
              </a:rPr>
              <a:t>PRIORITY TOUR MARKETS</a:t>
            </a:r>
            <a:endParaRPr lang="en-US" sz="1875" dirty="0"/>
          </a:p>
        </p:txBody>
      </p:sp>
      <p:sp>
        <p:nvSpPr>
          <p:cNvPr id="21" name="Text 18"/>
          <p:cNvSpPr/>
          <p:nvPr/>
        </p:nvSpPr>
        <p:spPr>
          <a:xfrm>
            <a:off x="11892558" y="4092555"/>
            <a:ext cx="5065216" cy="381000"/>
          </a:xfrm>
          <a:prstGeom prst="rect">
            <a:avLst/>
          </a:prstGeom>
          <a:noFill/>
          <a:ln/>
        </p:spPr>
        <p:txBody>
          <a:bodyPr wrap="square" lIns="25400" tIns="25400" rIns="25400" bIns="25400" rtlCol="0" anchor="t">
            <a:normAutofit/>
          </a:bodyPr>
          <a:lstStyle/>
          <a:p>
            <a:pPr algn="l" indent="0" marL="0">
              <a:lnSpc>
                <a:spcPct val="100000"/>
              </a:lnSpc>
              <a:buNone/>
            </a:pPr>
            <a:r>
              <a:rPr lang="en-US" sz="2700" b="1" dirty="0">
                <a:solidFill>
                  <a:srgbClr val="FBF8F1"/>
                </a:solidFill>
                <a:latin typeface="Georgia" pitchFamily="34" charset="0"/>
                <a:ea typeface="Georgia" pitchFamily="34" charset="-122"/>
                <a:cs typeface="Georgia" pitchFamily="34" charset="-120"/>
              </a:rPr>
              <a:t>Atlanta</a:t>
            </a:r>
            <a:endParaRPr lang="en-US" sz="2700" dirty="0"/>
          </a:p>
        </p:txBody>
      </p:sp>
      <p:sp>
        <p:nvSpPr>
          <p:cNvPr id="22" name="Text 19"/>
          <p:cNvSpPr/>
          <p:nvPr/>
        </p:nvSpPr>
        <p:spPr>
          <a:xfrm>
            <a:off x="11892558" y="4597380"/>
            <a:ext cx="5065216" cy="381000"/>
          </a:xfrm>
          <a:prstGeom prst="rect">
            <a:avLst/>
          </a:prstGeom>
          <a:noFill/>
          <a:ln/>
        </p:spPr>
        <p:txBody>
          <a:bodyPr wrap="square" lIns="25400" tIns="25400" rIns="25400" bIns="25400" rtlCol="0" anchor="t">
            <a:normAutofit/>
          </a:bodyPr>
          <a:lstStyle/>
          <a:p>
            <a:pPr algn="l" indent="0" marL="0">
              <a:lnSpc>
                <a:spcPct val="100000"/>
              </a:lnSpc>
              <a:buNone/>
            </a:pPr>
            <a:r>
              <a:rPr lang="en-US" sz="2700" b="1" dirty="0">
                <a:solidFill>
                  <a:srgbClr val="FBF8F1"/>
                </a:solidFill>
                <a:latin typeface="Georgia" pitchFamily="34" charset="0"/>
                <a:ea typeface="Georgia" pitchFamily="34" charset="-122"/>
                <a:cs typeface="Georgia" pitchFamily="34" charset="-120"/>
              </a:rPr>
              <a:t>Dallas</a:t>
            </a:r>
            <a:endParaRPr lang="en-US" sz="2700" dirty="0"/>
          </a:p>
        </p:txBody>
      </p:sp>
      <p:sp>
        <p:nvSpPr>
          <p:cNvPr id="23" name="Text 20"/>
          <p:cNvSpPr/>
          <p:nvPr/>
        </p:nvSpPr>
        <p:spPr>
          <a:xfrm>
            <a:off x="11892558" y="5102205"/>
            <a:ext cx="5065216" cy="381000"/>
          </a:xfrm>
          <a:prstGeom prst="rect">
            <a:avLst/>
          </a:prstGeom>
          <a:noFill/>
          <a:ln/>
        </p:spPr>
        <p:txBody>
          <a:bodyPr wrap="square" lIns="25400" tIns="25400" rIns="25400" bIns="25400" rtlCol="0" anchor="t">
            <a:normAutofit/>
          </a:bodyPr>
          <a:lstStyle/>
          <a:p>
            <a:pPr algn="l" indent="0" marL="0">
              <a:lnSpc>
                <a:spcPct val="100000"/>
              </a:lnSpc>
              <a:buNone/>
            </a:pPr>
            <a:r>
              <a:rPr lang="en-US" sz="2700" b="1" dirty="0">
                <a:solidFill>
                  <a:srgbClr val="FBF8F1"/>
                </a:solidFill>
                <a:latin typeface="Georgia" pitchFamily="34" charset="0"/>
                <a:ea typeface="Georgia" pitchFamily="34" charset="-122"/>
                <a:cs typeface="Georgia" pitchFamily="34" charset="-120"/>
              </a:rPr>
              <a:t>Houston</a:t>
            </a:r>
            <a:endParaRPr lang="en-US" sz="2700" dirty="0"/>
          </a:p>
        </p:txBody>
      </p:sp>
      <p:sp>
        <p:nvSpPr>
          <p:cNvPr id="24" name="Text 21"/>
          <p:cNvSpPr/>
          <p:nvPr/>
        </p:nvSpPr>
        <p:spPr>
          <a:xfrm>
            <a:off x="11892558" y="5607030"/>
            <a:ext cx="5065216" cy="381000"/>
          </a:xfrm>
          <a:prstGeom prst="rect">
            <a:avLst/>
          </a:prstGeom>
          <a:noFill/>
          <a:ln/>
        </p:spPr>
        <p:txBody>
          <a:bodyPr wrap="square" lIns="25400" tIns="25400" rIns="25400" bIns="25400" rtlCol="0" anchor="t">
            <a:normAutofit/>
          </a:bodyPr>
          <a:lstStyle/>
          <a:p>
            <a:pPr algn="l" indent="0" marL="0">
              <a:lnSpc>
                <a:spcPct val="100000"/>
              </a:lnSpc>
              <a:buNone/>
            </a:pPr>
            <a:r>
              <a:rPr lang="en-US" sz="2700" b="1" dirty="0">
                <a:solidFill>
                  <a:srgbClr val="FBF8F1"/>
                </a:solidFill>
                <a:latin typeface="Georgia" pitchFamily="34" charset="0"/>
                <a:ea typeface="Georgia" pitchFamily="34" charset="-122"/>
                <a:cs typeface="Georgia" pitchFamily="34" charset="-120"/>
              </a:rPr>
              <a:t>Washington DC</a:t>
            </a:r>
            <a:endParaRPr lang="en-US" sz="2700" dirty="0"/>
          </a:p>
        </p:txBody>
      </p:sp>
      <p:sp>
        <p:nvSpPr>
          <p:cNvPr id="25" name="Text 22"/>
          <p:cNvSpPr/>
          <p:nvPr/>
        </p:nvSpPr>
        <p:spPr>
          <a:xfrm>
            <a:off x="11892558" y="6111855"/>
            <a:ext cx="5065216" cy="381000"/>
          </a:xfrm>
          <a:prstGeom prst="rect">
            <a:avLst/>
          </a:prstGeom>
          <a:noFill/>
          <a:ln/>
        </p:spPr>
        <p:txBody>
          <a:bodyPr wrap="square" lIns="25400" tIns="25400" rIns="25400" bIns="25400" rtlCol="0" anchor="t">
            <a:normAutofit/>
          </a:bodyPr>
          <a:lstStyle/>
          <a:p>
            <a:pPr algn="l" indent="0" marL="0">
              <a:lnSpc>
                <a:spcPct val="100000"/>
              </a:lnSpc>
              <a:buNone/>
            </a:pPr>
            <a:r>
              <a:rPr lang="en-US" sz="2700" b="1" dirty="0">
                <a:solidFill>
                  <a:srgbClr val="FBF8F1"/>
                </a:solidFill>
                <a:latin typeface="Georgia" pitchFamily="34" charset="0"/>
                <a:ea typeface="Georgia" pitchFamily="34" charset="-122"/>
                <a:cs typeface="Georgia" pitchFamily="34" charset="-120"/>
              </a:rPr>
              <a:t>Chicago</a:t>
            </a:r>
            <a:endParaRPr lang="en-US" sz="2700" dirty="0"/>
          </a:p>
        </p:txBody>
      </p:sp>
      <p:sp>
        <p:nvSpPr>
          <p:cNvPr id="26" name="Text 23"/>
          <p:cNvSpPr/>
          <p:nvPr/>
        </p:nvSpPr>
        <p:spPr>
          <a:xfrm>
            <a:off x="11892558" y="6616680"/>
            <a:ext cx="5065216" cy="381000"/>
          </a:xfrm>
          <a:prstGeom prst="rect">
            <a:avLst/>
          </a:prstGeom>
          <a:noFill/>
          <a:ln/>
        </p:spPr>
        <p:txBody>
          <a:bodyPr wrap="square" lIns="25400" tIns="25400" rIns="25400" bIns="25400" rtlCol="0" anchor="t">
            <a:normAutofit/>
          </a:bodyPr>
          <a:lstStyle/>
          <a:p>
            <a:pPr algn="l" indent="0" marL="0">
              <a:lnSpc>
                <a:spcPct val="100000"/>
              </a:lnSpc>
              <a:buNone/>
            </a:pPr>
            <a:r>
              <a:rPr lang="en-US" sz="2700" b="1" dirty="0">
                <a:solidFill>
                  <a:srgbClr val="FBF8F1"/>
                </a:solidFill>
                <a:latin typeface="Georgia" pitchFamily="34" charset="0"/>
                <a:ea typeface="Georgia" pitchFamily="34" charset="-122"/>
                <a:cs typeface="Georgia" pitchFamily="34" charset="-120"/>
              </a:rPr>
              <a:t>Los Angeles</a:t>
            </a:r>
            <a:endParaRPr lang="en-US" sz="2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gradFill rotWithShape="1">
            <a:gsLst>
              <a:gs pos="0">
                <a:srgbClr val="14525E">
                  <a:alpha val="100000"/>
                </a:srgbClr>
              </a:gs>
              <a:gs pos="46000">
                <a:srgbClr val="0D3D47">
                  <a:alpha val="100000"/>
                </a:srgbClr>
              </a:gs>
              <a:gs pos="100000">
                <a:srgbClr val="082E36">
                  <a:alpha val="100000"/>
                </a:srgbClr>
              </a:gs>
            </a:gsLst>
            <a:path path="circle">
              <a:fillToRect l="75000" t="40000" r="25000" b="60000"/>
            </a:path>
          </a:gradFill>
          <a:ln/>
        </p:spPr>
      </p:sp>
      <p:sp>
        <p:nvSpPr>
          <p:cNvPr id="3" name="Shape 1"/>
          <p:cNvSpPr/>
          <p:nvPr/>
        </p:nvSpPr>
        <p:spPr>
          <a:xfrm>
            <a:off x="12213675" y="-1970197"/>
            <a:ext cx="8247431" cy="8247432"/>
          </a:xfrm>
          <a:prstGeom prst="ellipse">
            <a:avLst/>
          </a:prstGeom>
          <a:gradFill rotWithShape="1">
            <a:gsLst>
              <a:gs pos="0">
                <a:srgbClr val="F5A623">
                  <a:alpha val="21000"/>
                </a:srgbClr>
              </a:gs>
              <a:gs pos="68000">
                <a:srgbClr val="F5A623">
                  <a:alpha val="0"/>
                </a:srgbClr>
              </a:gs>
            </a:gsLst>
            <a:path path="circle">
              <a:fillToRect l="50000" t="50000" r="50000" b="50000"/>
            </a:path>
          </a:gradFill>
          <a:ln/>
        </p:spPr>
      </p:sp>
      <p:sp>
        <p:nvSpPr>
          <p:cNvPr id="4" name="Shape 2"/>
          <p:cNvSpPr/>
          <p:nvPr/>
        </p:nvSpPr>
        <p:spPr>
          <a:xfrm>
            <a:off x="1333500" y="3067374"/>
            <a:ext cx="571500" cy="19050"/>
          </a:xfrm>
          <a:prstGeom prst="rect">
            <a:avLst/>
          </a:prstGeom>
          <a:solidFill>
            <a:srgbClr val="F5A623"/>
          </a:solidFill>
          <a:ln/>
        </p:spPr>
      </p:sp>
      <p:sp>
        <p:nvSpPr>
          <p:cNvPr id="5" name="Text 3"/>
          <p:cNvSpPr/>
          <p:nvPr/>
        </p:nvSpPr>
        <p:spPr>
          <a:xfrm>
            <a:off x="2076450" y="2962599"/>
            <a:ext cx="4324097"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F5A623"/>
                </a:solidFill>
                <a:latin typeface="Arial" pitchFamily="34" charset="0"/>
                <a:ea typeface="Arial" pitchFamily="34" charset="-122"/>
                <a:cs typeface="Arial" pitchFamily="34" charset="-120"/>
              </a:rPr>
              <a:t>AN INVITATION TO JOIN</a:t>
            </a:r>
            <a:endParaRPr lang="en-US" sz="1800" dirty="0"/>
          </a:p>
        </p:txBody>
      </p:sp>
      <p:sp>
        <p:nvSpPr>
          <p:cNvPr id="6" name="Text 4"/>
          <p:cNvSpPr/>
          <p:nvPr/>
        </p:nvSpPr>
        <p:spPr>
          <a:xfrm>
            <a:off x="1333500" y="3447651"/>
            <a:ext cx="8458289" cy="756940"/>
          </a:xfrm>
          <a:prstGeom prst="rect">
            <a:avLst/>
          </a:prstGeom>
          <a:noFill/>
          <a:ln/>
        </p:spPr>
        <p:txBody>
          <a:bodyPr wrap="square" lIns="25400" tIns="25400" rIns="25400" bIns="25400" rtlCol="0" anchor="t">
            <a:normAutofit/>
          </a:bodyPr>
          <a:lstStyle/>
          <a:p>
            <a:pPr algn="l" indent="0" marL="0">
              <a:lnSpc>
                <a:spcPct val="102000"/>
              </a:lnSpc>
              <a:buNone/>
            </a:pPr>
            <a:r>
              <a:rPr lang="en-US" sz="5550" b="1" dirty="0">
                <a:solidFill>
                  <a:srgbClr val="FBF8F1">
                    <a:alpha val="93000"/>
                  </a:srgbClr>
                </a:solidFill>
                <a:latin typeface="Georgia" pitchFamily="34" charset="0"/>
                <a:ea typeface="Georgia" pitchFamily="34" charset="-122"/>
                <a:cs typeface="Georgia" pitchFamily="34" charset="-120"/>
              </a:rPr>
              <a:t>Start the Conversation</a:t>
            </a:r>
            <a:endParaRPr lang="en-US" sz="5550" dirty="0"/>
          </a:p>
        </p:txBody>
      </p:sp>
      <p:sp>
        <p:nvSpPr>
          <p:cNvPr id="7" name="Shape 5"/>
          <p:cNvSpPr/>
          <p:nvPr/>
        </p:nvSpPr>
        <p:spPr>
          <a:xfrm>
            <a:off x="1333500" y="4522358"/>
            <a:ext cx="28575" cy="1519833"/>
          </a:xfrm>
          <a:prstGeom prst="rect">
            <a:avLst/>
          </a:prstGeom>
          <a:solidFill>
            <a:srgbClr val="F5A623">
              <a:alpha val="89000"/>
            </a:srgbClr>
          </a:solidFill>
          <a:ln/>
        </p:spPr>
      </p:sp>
      <p:sp>
        <p:nvSpPr>
          <p:cNvPr id="8" name="Text 6"/>
          <p:cNvSpPr/>
          <p:nvPr/>
        </p:nvSpPr>
        <p:spPr>
          <a:xfrm>
            <a:off x="1628775" y="4522358"/>
            <a:ext cx="6768465" cy="1557933"/>
          </a:xfrm>
          <a:prstGeom prst="rect">
            <a:avLst/>
          </a:prstGeom>
          <a:noFill/>
          <a:ln/>
        </p:spPr>
        <p:txBody>
          <a:bodyPr wrap="square" lIns="25400" tIns="25400" rIns="25400" bIns="25400" rtlCol="0" anchor="t">
            <a:normAutofit/>
          </a:bodyPr>
          <a:lstStyle/>
          <a:p>
            <a:pPr algn="l" indent="0" marL="0">
              <a:lnSpc>
                <a:spcPct val="140000"/>
              </a:lnSpc>
              <a:buNone/>
            </a:pPr>
            <a:r>
              <a:rPr lang="en-US" sz="2850" i="1" dirty="0">
                <a:solidFill>
                  <a:srgbClr val="F4BA48">
                    <a:alpha val="89000"/>
                  </a:srgbClr>
                </a:solidFill>
                <a:latin typeface="Georgia" pitchFamily="34" charset="0"/>
                <a:ea typeface="Georgia" pitchFamily="34" charset="-122"/>
                <a:cs typeface="Georgia" pitchFamily="34" charset="-120"/>
              </a:rPr>
              <a:t>“You have been showing up for everyone. This is where you finally show up for yourself.”</a:t>
            </a:r>
            <a:endParaRPr lang="en-US" sz="2850" dirty="0"/>
          </a:p>
        </p:txBody>
      </p:sp>
      <p:sp>
        <p:nvSpPr>
          <p:cNvPr id="9" name="Shape 7"/>
          <p:cNvSpPr/>
          <p:nvPr/>
        </p:nvSpPr>
        <p:spPr>
          <a:xfrm>
            <a:off x="1333500" y="6442469"/>
            <a:ext cx="6477000" cy="9525"/>
          </a:xfrm>
          <a:prstGeom prst="rect">
            <a:avLst/>
          </a:prstGeom>
          <a:solidFill>
            <a:srgbClr val="F6F1E7">
              <a:alpha val="13000"/>
            </a:srgbClr>
          </a:solidFill>
          <a:ln/>
        </p:spPr>
      </p:sp>
      <p:sp>
        <p:nvSpPr>
          <p:cNvPr id="10" name="Text 8"/>
          <p:cNvSpPr/>
          <p:nvPr/>
        </p:nvSpPr>
        <p:spPr>
          <a:xfrm>
            <a:off x="1333500" y="6680594"/>
            <a:ext cx="6671310" cy="752475"/>
          </a:xfrm>
          <a:prstGeom prst="rect">
            <a:avLst/>
          </a:prstGeom>
          <a:noFill/>
          <a:ln/>
        </p:spPr>
        <p:txBody>
          <a:bodyPr wrap="square" lIns="25400" tIns="25400" rIns="25400" bIns="25400" rtlCol="0" anchor="t">
            <a:normAutofit/>
          </a:bodyPr>
          <a:lstStyle/>
          <a:p>
            <a:pPr algn="l" indent="0" marL="0">
              <a:lnSpc>
                <a:spcPct val="150000"/>
              </a:lnSpc>
              <a:buNone/>
            </a:pPr>
            <a:r>
              <a:rPr lang="en-US" sz="1875" b="1" dirty="0">
                <a:solidFill>
                  <a:srgbClr val="F4BA48">
                    <a:alpha val="83000"/>
                  </a:srgbClr>
                </a:solidFill>
                <a:latin typeface="Arial" pitchFamily="34" charset="0"/>
                <a:ea typeface="Arial" pitchFamily="34" charset="-122"/>
                <a:cs typeface="Arial" pitchFamily="34" charset="-120"/>
              </a:rPr>
              <a:t>Partnerships </a:t>
            </a:r>
            <a:pPr algn="l" indent="0" marL="0">
              <a:lnSpc>
                <a:spcPct val="150000"/>
              </a:lnSpc>
              <a:buNone/>
            </a:pPr>
            <a:r>
              <a:rPr lang="en-US" sz="1875" dirty="0">
                <a:solidFill>
                  <a:srgbClr val="F6F1E7">
                    <a:alpha val="55000"/>
                  </a:srgbClr>
                </a:solidFill>
                <a:latin typeface="Arial" pitchFamily="34" charset="0"/>
                <a:ea typeface="Arial" pitchFamily="34" charset="-122"/>
                <a:cs typeface="Arial" pitchFamily="34" charset="-120"/>
              </a:rPr>
              <a:t>— Nicole VanZandt, Chief Marketing Officer · partners@journey-up.com</a:t>
            </a:r>
            <a:endParaRPr lang="en-US" sz="1875" dirty="0"/>
          </a:p>
        </p:txBody>
      </p:sp>
      <p:sp>
        <p:nvSpPr>
          <p:cNvPr id="11" name="Shape 9"/>
          <p:cNvSpPr/>
          <p:nvPr/>
        </p:nvSpPr>
        <p:spPr>
          <a:xfrm>
            <a:off x="9880104" y="3360090"/>
            <a:ext cx="7074247" cy="3678436"/>
          </a:xfrm>
          <a:prstGeom prst="roundRect">
            <a:avLst>
              <a:gd name="adj" fmla="val 5697"/>
            </a:avLst>
          </a:prstGeom>
          <a:solidFill>
            <a:srgbClr val="082E36">
              <a:alpha val="41000"/>
            </a:srgbClr>
          </a:solidFill>
          <a:ln w="9525">
            <a:solidFill>
              <a:srgbClr val="F5A623">
                <a:alpha val="17000"/>
              </a:srgbClr>
            </a:solidFill>
            <a:prstDash val="solid"/>
          </a:ln>
        </p:spPr>
      </p:sp>
      <p:sp>
        <p:nvSpPr>
          <p:cNvPr id="12" name="Text 10"/>
          <p:cNvSpPr/>
          <p:nvPr/>
        </p:nvSpPr>
        <p:spPr>
          <a:xfrm>
            <a:off x="10384929" y="3845865"/>
            <a:ext cx="3125897" cy="276225"/>
          </a:xfrm>
          <a:prstGeom prst="rect">
            <a:avLst/>
          </a:prstGeom>
          <a:noFill/>
          <a:ln/>
        </p:spPr>
        <p:txBody>
          <a:bodyPr wrap="square" lIns="25400" tIns="25400" rIns="25400" bIns="25400" rtlCol="0" anchor="t">
            <a:normAutofit/>
          </a:bodyPr>
          <a:lstStyle/>
          <a:p>
            <a:pPr algn="l" indent="0" marL="0">
              <a:lnSpc>
                <a:spcPct val="100000"/>
              </a:lnSpc>
              <a:buNone/>
            </a:pPr>
            <a:r>
              <a:rPr lang="en-US" sz="1875" b="1" spc="375" kern="0" dirty="0">
                <a:solidFill>
                  <a:srgbClr val="F4BA48"/>
                </a:solidFill>
                <a:latin typeface="Arial" pitchFamily="34" charset="0"/>
                <a:ea typeface="Arial" pitchFamily="34" charset="-122"/>
                <a:cs typeface="Arial" pitchFamily="34" charset="-120"/>
              </a:rPr>
              <a:t>EMAIL</a:t>
            </a:r>
            <a:endParaRPr lang="en-US" sz="1875" dirty="0"/>
          </a:p>
        </p:txBody>
      </p:sp>
      <p:sp>
        <p:nvSpPr>
          <p:cNvPr id="13" name="Text 11"/>
          <p:cNvSpPr/>
          <p:nvPr/>
        </p:nvSpPr>
        <p:spPr>
          <a:xfrm>
            <a:off x="10384929" y="4198290"/>
            <a:ext cx="3125897" cy="372368"/>
          </a:xfrm>
          <a:prstGeom prst="rect">
            <a:avLst/>
          </a:prstGeom>
          <a:noFill/>
          <a:ln/>
        </p:spPr>
        <p:txBody>
          <a:bodyPr wrap="square" lIns="25400" tIns="25400" rIns="25400" bIns="25400" rtlCol="0" anchor="t">
            <a:normAutofit/>
          </a:bodyPr>
          <a:lstStyle/>
          <a:p>
            <a:pPr algn="l" indent="0" marL="0">
              <a:lnSpc>
                <a:spcPct val="130000"/>
              </a:lnSpc>
              <a:buNone/>
            </a:pPr>
            <a:r>
              <a:rPr lang="en-US" sz="2025" b="1" dirty="0">
                <a:solidFill>
                  <a:srgbClr val="FBF8F1"/>
                </a:solidFill>
                <a:latin typeface="Arial" pitchFamily="34" charset="0"/>
                <a:ea typeface="Arial" pitchFamily="34" charset="-122"/>
                <a:cs typeface="Arial" pitchFamily="34" charset="-120"/>
              </a:rPr>
              <a:t>info@journey-up.com</a:t>
            </a:r>
            <a:endParaRPr lang="en-US" sz="2025" dirty="0"/>
          </a:p>
        </p:txBody>
      </p:sp>
      <p:sp>
        <p:nvSpPr>
          <p:cNvPr id="14" name="Text 12"/>
          <p:cNvSpPr/>
          <p:nvPr/>
        </p:nvSpPr>
        <p:spPr>
          <a:xfrm>
            <a:off x="13607653" y="3845865"/>
            <a:ext cx="3126060" cy="276225"/>
          </a:xfrm>
          <a:prstGeom prst="rect">
            <a:avLst/>
          </a:prstGeom>
          <a:noFill/>
          <a:ln/>
        </p:spPr>
        <p:txBody>
          <a:bodyPr wrap="square" lIns="25400" tIns="25400" rIns="25400" bIns="25400" rtlCol="0" anchor="t">
            <a:normAutofit/>
          </a:bodyPr>
          <a:lstStyle/>
          <a:p>
            <a:pPr algn="l" indent="0" marL="0">
              <a:lnSpc>
                <a:spcPct val="100000"/>
              </a:lnSpc>
              <a:buNone/>
            </a:pPr>
            <a:r>
              <a:rPr lang="en-US" sz="1875" b="1" spc="375" kern="0" dirty="0">
                <a:solidFill>
                  <a:srgbClr val="F4BA48"/>
                </a:solidFill>
                <a:latin typeface="Arial" pitchFamily="34" charset="0"/>
                <a:ea typeface="Arial" pitchFamily="34" charset="-122"/>
                <a:cs typeface="Arial" pitchFamily="34" charset="-120"/>
              </a:rPr>
              <a:t>WEB</a:t>
            </a:r>
            <a:endParaRPr lang="en-US" sz="1875" dirty="0"/>
          </a:p>
        </p:txBody>
      </p:sp>
      <p:sp>
        <p:nvSpPr>
          <p:cNvPr id="15" name="Text 13"/>
          <p:cNvSpPr/>
          <p:nvPr/>
        </p:nvSpPr>
        <p:spPr>
          <a:xfrm>
            <a:off x="13607653" y="4198290"/>
            <a:ext cx="3126060" cy="372368"/>
          </a:xfrm>
          <a:prstGeom prst="rect">
            <a:avLst/>
          </a:prstGeom>
          <a:noFill/>
          <a:ln/>
        </p:spPr>
        <p:txBody>
          <a:bodyPr wrap="square" lIns="25400" tIns="25400" rIns="25400" bIns="25400" rtlCol="0" anchor="t">
            <a:normAutofit/>
          </a:bodyPr>
          <a:lstStyle/>
          <a:p>
            <a:pPr algn="l" indent="0" marL="0">
              <a:lnSpc>
                <a:spcPct val="130000"/>
              </a:lnSpc>
              <a:buNone/>
            </a:pPr>
            <a:r>
              <a:rPr lang="en-US" sz="2025" b="1" dirty="0">
                <a:solidFill>
                  <a:srgbClr val="FBF8F1"/>
                </a:solidFill>
                <a:latin typeface="Arial" pitchFamily="34" charset="0"/>
                <a:ea typeface="Arial" pitchFamily="34" charset="-122"/>
                <a:cs typeface="Arial" pitchFamily="34" charset="-120"/>
              </a:rPr>
              <a:t>journey-up.com</a:t>
            </a:r>
            <a:endParaRPr lang="en-US" sz="2025" dirty="0"/>
          </a:p>
        </p:txBody>
      </p:sp>
      <p:sp>
        <p:nvSpPr>
          <p:cNvPr id="16" name="Text 14"/>
          <p:cNvSpPr/>
          <p:nvPr/>
        </p:nvSpPr>
        <p:spPr>
          <a:xfrm>
            <a:off x="10384929" y="4856408"/>
            <a:ext cx="3125897" cy="276225"/>
          </a:xfrm>
          <a:prstGeom prst="rect">
            <a:avLst/>
          </a:prstGeom>
          <a:noFill/>
          <a:ln/>
        </p:spPr>
        <p:txBody>
          <a:bodyPr wrap="square" lIns="25400" tIns="25400" rIns="25400" bIns="25400" rtlCol="0" anchor="t">
            <a:normAutofit/>
          </a:bodyPr>
          <a:lstStyle/>
          <a:p>
            <a:pPr algn="l" indent="0" marL="0">
              <a:lnSpc>
                <a:spcPct val="100000"/>
              </a:lnSpc>
              <a:buNone/>
            </a:pPr>
            <a:r>
              <a:rPr lang="en-US" sz="1875" b="1" spc="375" kern="0" dirty="0">
                <a:solidFill>
                  <a:srgbClr val="F4BA48"/>
                </a:solidFill>
                <a:latin typeface="Arial" pitchFamily="34" charset="0"/>
                <a:ea typeface="Arial" pitchFamily="34" charset="-122"/>
                <a:cs typeface="Arial" pitchFamily="34" charset="-120"/>
              </a:rPr>
              <a:t>SOCIAL</a:t>
            </a:r>
            <a:endParaRPr lang="en-US" sz="1875" dirty="0"/>
          </a:p>
        </p:txBody>
      </p:sp>
      <p:sp>
        <p:nvSpPr>
          <p:cNvPr id="17" name="Text 15"/>
          <p:cNvSpPr/>
          <p:nvPr/>
        </p:nvSpPr>
        <p:spPr>
          <a:xfrm>
            <a:off x="10384929" y="5208833"/>
            <a:ext cx="3125897" cy="372368"/>
          </a:xfrm>
          <a:prstGeom prst="rect">
            <a:avLst/>
          </a:prstGeom>
          <a:noFill/>
          <a:ln/>
        </p:spPr>
        <p:txBody>
          <a:bodyPr wrap="square" lIns="25400" tIns="25400" rIns="25400" bIns="25400" rtlCol="0" anchor="t">
            <a:normAutofit/>
          </a:bodyPr>
          <a:lstStyle/>
          <a:p>
            <a:pPr algn="l" indent="0" marL="0">
              <a:lnSpc>
                <a:spcPct val="130000"/>
              </a:lnSpc>
              <a:buNone/>
            </a:pPr>
            <a:r>
              <a:rPr lang="en-US" sz="2025" b="1" dirty="0">
                <a:solidFill>
                  <a:srgbClr val="FBF8F1"/>
                </a:solidFill>
                <a:latin typeface="Arial" pitchFamily="34" charset="0"/>
                <a:ea typeface="Arial" pitchFamily="34" charset="-122"/>
                <a:cs typeface="Arial" pitchFamily="34" charset="-120"/>
              </a:rPr>
              <a:t>@JourneyUpInspiration</a:t>
            </a:r>
            <a:endParaRPr lang="en-US" sz="2025" dirty="0"/>
          </a:p>
        </p:txBody>
      </p:sp>
      <p:sp>
        <p:nvSpPr>
          <p:cNvPr id="18" name="Text 16"/>
          <p:cNvSpPr/>
          <p:nvPr/>
        </p:nvSpPr>
        <p:spPr>
          <a:xfrm>
            <a:off x="13607653" y="4856408"/>
            <a:ext cx="3126060" cy="276225"/>
          </a:xfrm>
          <a:prstGeom prst="rect">
            <a:avLst/>
          </a:prstGeom>
          <a:noFill/>
          <a:ln/>
        </p:spPr>
        <p:txBody>
          <a:bodyPr wrap="square" lIns="25400" tIns="25400" rIns="25400" bIns="25400" rtlCol="0" anchor="t">
            <a:normAutofit/>
          </a:bodyPr>
          <a:lstStyle/>
          <a:p>
            <a:pPr algn="l" indent="0" marL="0">
              <a:lnSpc>
                <a:spcPct val="100000"/>
              </a:lnSpc>
              <a:buNone/>
            </a:pPr>
            <a:r>
              <a:rPr lang="en-US" sz="1875" b="1" spc="375" kern="0" dirty="0">
                <a:solidFill>
                  <a:srgbClr val="F4BA48"/>
                </a:solidFill>
                <a:latin typeface="Arial" pitchFamily="34" charset="0"/>
                <a:ea typeface="Arial" pitchFamily="34" charset="-122"/>
                <a:cs typeface="Arial" pitchFamily="34" charset="-120"/>
              </a:rPr>
              <a:t>PHONE</a:t>
            </a:r>
            <a:endParaRPr lang="en-US" sz="1875" dirty="0"/>
          </a:p>
        </p:txBody>
      </p:sp>
      <p:sp>
        <p:nvSpPr>
          <p:cNvPr id="19" name="Text 17"/>
          <p:cNvSpPr/>
          <p:nvPr/>
        </p:nvSpPr>
        <p:spPr>
          <a:xfrm>
            <a:off x="13607653" y="5208833"/>
            <a:ext cx="3126060" cy="372368"/>
          </a:xfrm>
          <a:prstGeom prst="rect">
            <a:avLst/>
          </a:prstGeom>
          <a:noFill/>
          <a:ln/>
        </p:spPr>
        <p:txBody>
          <a:bodyPr wrap="square" lIns="25400" tIns="25400" rIns="25400" bIns="25400" rtlCol="0" anchor="t">
            <a:normAutofit/>
          </a:bodyPr>
          <a:lstStyle/>
          <a:p>
            <a:pPr algn="l" indent="0" marL="0">
              <a:lnSpc>
                <a:spcPct val="130000"/>
              </a:lnSpc>
              <a:buNone/>
            </a:pPr>
            <a:r>
              <a:rPr lang="en-US" sz="2025" b="1" dirty="0">
                <a:solidFill>
                  <a:srgbClr val="FBF8F1"/>
                </a:solidFill>
                <a:latin typeface="Arial" pitchFamily="34" charset="0"/>
                <a:ea typeface="Arial" pitchFamily="34" charset="-122"/>
                <a:cs typeface="Arial" pitchFamily="34" charset="-120"/>
              </a:rPr>
              <a:t>999.408.5769</a:t>
            </a:r>
            <a:endParaRPr lang="en-US" sz="2025" dirty="0"/>
          </a:p>
        </p:txBody>
      </p:sp>
      <p:sp>
        <p:nvSpPr>
          <p:cNvPr id="20" name="Shape 18"/>
          <p:cNvSpPr/>
          <p:nvPr/>
        </p:nvSpPr>
        <p:spPr>
          <a:xfrm>
            <a:off x="10384929" y="5924101"/>
            <a:ext cx="6064597" cy="628650"/>
          </a:xfrm>
          <a:prstGeom prst="roundRect">
            <a:avLst>
              <a:gd name="adj" fmla="val 50000"/>
            </a:avLst>
          </a:prstGeom>
          <a:solidFill>
            <a:srgbClr val="F5A623"/>
          </a:solidFill>
          <a:ln/>
        </p:spPr>
      </p:sp>
      <p:sp>
        <p:nvSpPr>
          <p:cNvPr id="21" name="Text 19"/>
          <p:cNvSpPr/>
          <p:nvPr/>
        </p:nvSpPr>
        <p:spPr>
          <a:xfrm>
            <a:off x="12122646" y="6095551"/>
            <a:ext cx="2265164" cy="323850"/>
          </a:xfrm>
          <a:prstGeom prst="rect">
            <a:avLst/>
          </a:prstGeom>
          <a:noFill/>
          <a:ln/>
        </p:spPr>
        <p:txBody>
          <a:bodyPr wrap="square" lIns="0" tIns="0" rIns="0" bIns="0" rtlCol="0" anchor="t">
            <a:normAutofit/>
          </a:bodyPr>
          <a:lstStyle/>
          <a:p>
            <a:pPr algn="l" indent="0" marL="0">
              <a:lnSpc>
                <a:spcPct val="100000"/>
              </a:lnSpc>
              <a:buNone/>
            </a:pPr>
            <a:r>
              <a:rPr lang="en-US" sz="1950" b="1" dirty="0">
                <a:solidFill>
                  <a:srgbClr val="082E36"/>
                </a:solidFill>
                <a:latin typeface="Arial" pitchFamily="34" charset="0"/>
                <a:ea typeface="Arial" pitchFamily="34" charset="-122"/>
                <a:cs typeface="Arial" pitchFamily="34" charset="-120"/>
              </a:rPr>
              <a:t>Book Naje to Speak</a:t>
            </a:r>
            <a:endParaRPr lang="en-US" sz="1950" dirty="0"/>
          </a:p>
        </p:txBody>
      </p:sp>
      <p:sp>
        <p:nvSpPr>
          <p:cNvPr id="22" name="Text 20"/>
          <p:cNvSpPr/>
          <p:nvPr/>
        </p:nvSpPr>
        <p:spPr>
          <a:xfrm>
            <a:off x="14464010" y="6114601"/>
            <a:ext cx="323850" cy="285750"/>
          </a:xfrm>
          <a:prstGeom prst="rect">
            <a:avLst/>
          </a:prstGeom>
          <a:noFill/>
          <a:ln/>
        </p:spPr>
        <p:txBody>
          <a:bodyPr wrap="square" lIns="25400" tIns="25400" rIns="25400" bIns="25400" rtlCol="0" anchor="t">
            <a:normAutofit/>
          </a:bodyPr>
          <a:lstStyle/>
          <a:p>
            <a:pPr algn="l" indent="0" marL="0">
              <a:lnSpc>
                <a:spcPct val="100000"/>
              </a:lnSpc>
              <a:buNone/>
            </a:pPr>
            <a:r>
              <a:rPr lang="en-US" sz="1950" b="1" dirty="0">
                <a:solidFill>
                  <a:srgbClr val="082E36"/>
                </a:solidFill>
                <a:latin typeface="Arial" pitchFamily="34" charset="0"/>
                <a:ea typeface="Arial" pitchFamily="34" charset="-122"/>
                <a:cs typeface="Arial" pitchFamily="34" charset="-120"/>
              </a:rPr>
              <a:t>→</a:t>
            </a:r>
            <a:endParaRPr lang="en-US" sz="19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gradFill rotWithShape="1">
            <a:gsLst>
              <a:gs pos="0">
                <a:srgbClr val="14525E">
                  <a:alpha val="100000"/>
                </a:srgbClr>
              </a:gs>
              <a:gs pos="46000">
                <a:srgbClr val="0D3D47">
                  <a:alpha val="100000"/>
                </a:srgbClr>
              </a:gs>
              <a:gs pos="100000">
                <a:srgbClr val="082E36">
                  <a:alpha val="100000"/>
                </a:srgbClr>
              </a:gs>
            </a:gsLst>
            <a:path path="circle">
              <a:fillToRect l="50000" t="38000" r="50000" b="62000"/>
            </a:path>
          </a:gradFill>
          <a:ln/>
        </p:spPr>
      </p:sp>
      <p:sp>
        <p:nvSpPr>
          <p:cNvPr id="3" name="Shape 1"/>
          <p:cNvSpPr/>
          <p:nvPr/>
        </p:nvSpPr>
        <p:spPr>
          <a:xfrm>
            <a:off x="9409222" y="5322207"/>
            <a:ext cx="10998431" cy="10998431"/>
          </a:xfrm>
          <a:prstGeom prst="ellipse">
            <a:avLst/>
          </a:prstGeom>
          <a:gradFill rotWithShape="1">
            <a:gsLst>
              <a:gs pos="0">
                <a:srgbClr val="F5A623">
                  <a:alpha val="19000"/>
                </a:srgbClr>
              </a:gs>
              <a:gs pos="62000">
                <a:srgbClr val="F5A623">
                  <a:alpha val="0"/>
                </a:srgbClr>
              </a:gs>
            </a:gsLst>
            <a:path path="circle">
              <a:fillToRect l="50000" t="50000" r="50000" b="50000"/>
            </a:path>
          </a:gradFill>
          <a:ln/>
        </p:spPr>
      </p:sp>
      <p:sp>
        <p:nvSpPr>
          <p:cNvPr id="4" name="Shape 2"/>
          <p:cNvSpPr/>
          <p:nvPr/>
        </p:nvSpPr>
        <p:spPr>
          <a:xfrm rot="-142510">
            <a:off x="9442633" y="5442132"/>
            <a:ext cx="11975736" cy="11975736"/>
          </a:xfrm>
          <a:prstGeom prst="ellipse">
            <a:avLst/>
          </a:prstGeom>
          <a:ln w="9073">
            <a:solidFill>
              <a:srgbClr val="F5A623">
                <a:alpha val="9000"/>
              </a:srgbClr>
            </a:solidFill>
            <a:prstDash val="solid"/>
          </a:ln>
        </p:spPr>
      </p:sp>
      <p:pic>
        <p:nvPicPr>
          <p:cNvPr id="5" name="Image 0" descr="preencoded.png">    </p:cNvPr>
          <p:cNvPicPr>
            <a:picLocks noChangeAspect="1"/>
          </p:cNvPicPr>
          <p:nvPr/>
        </p:nvPicPr>
        <p:blipFill>
          <a:blip r:embed="rId1">
            <a:alphaModFix amt="94000"/>
          </a:blip>
          <a:srcRect l="0" r="0" t="-1538" b="-1538"/>
          <a:stretch/>
        </p:blipFill>
        <p:spPr>
          <a:xfrm>
            <a:off x="8395892" y="2814242"/>
            <a:ext cx="1496216" cy="1496215"/>
          </a:xfrm>
          <a:prstGeom prst="rect">
            <a:avLst/>
          </a:prstGeom>
        </p:spPr>
      </p:pic>
      <p:sp>
        <p:nvSpPr>
          <p:cNvPr id="6" name="Text 3"/>
          <p:cNvSpPr/>
          <p:nvPr/>
        </p:nvSpPr>
        <p:spPr>
          <a:xfrm>
            <a:off x="3712399" y="4814435"/>
            <a:ext cx="10863203" cy="1219200"/>
          </a:xfrm>
          <a:prstGeom prst="rect">
            <a:avLst/>
          </a:prstGeom>
          <a:noFill/>
          <a:ln/>
        </p:spPr>
        <p:txBody>
          <a:bodyPr wrap="square" lIns="25400" tIns="25400" rIns="25400" bIns="25400" rtlCol="0" anchor="t">
            <a:normAutofit/>
          </a:bodyPr>
          <a:lstStyle/>
          <a:p>
            <a:pPr algn="ctr" indent="0" marL="0">
              <a:lnSpc>
                <a:spcPct val="100000"/>
              </a:lnSpc>
              <a:buNone/>
            </a:pPr>
            <a:r>
              <a:rPr lang="en-US" sz="9300" b="1" dirty="0">
                <a:solidFill>
                  <a:srgbClr val="FBF8F1">
                    <a:alpha val="93000"/>
                  </a:srgbClr>
                </a:solidFill>
                <a:latin typeface="Georgia" pitchFamily="34" charset="0"/>
                <a:ea typeface="Georgia" pitchFamily="34" charset="-122"/>
                <a:cs typeface="Georgia" pitchFamily="34" charset="-120"/>
              </a:rPr>
              <a:t>Together, </a:t>
            </a:r>
            <a:pPr algn="ctr" indent="0" marL="0">
              <a:lnSpc>
                <a:spcPct val="100000"/>
              </a:lnSpc>
              <a:buNone/>
            </a:pPr>
            <a:r>
              <a:rPr lang="en-US" sz="9300" b="1" i="1" dirty="0">
                <a:solidFill>
                  <a:srgbClr val="F5A623">
                    <a:alpha val="93000"/>
                  </a:srgbClr>
                </a:solidFill>
                <a:latin typeface="Georgia" pitchFamily="34" charset="0"/>
                <a:ea typeface="Georgia" pitchFamily="34" charset="-122"/>
                <a:cs typeface="Georgia" pitchFamily="34" charset="-120"/>
              </a:rPr>
              <a:t>We Rise.</a:t>
            </a:r>
            <a:endParaRPr lang="en-US" sz="9300" dirty="0"/>
          </a:p>
        </p:txBody>
      </p:sp>
      <p:sp>
        <p:nvSpPr>
          <p:cNvPr id="7" name="Text 4"/>
          <p:cNvSpPr/>
          <p:nvPr/>
        </p:nvSpPr>
        <p:spPr>
          <a:xfrm>
            <a:off x="3355657" y="6427506"/>
            <a:ext cx="11576685" cy="1123950"/>
          </a:xfrm>
          <a:prstGeom prst="rect">
            <a:avLst/>
          </a:prstGeom>
          <a:noFill/>
          <a:ln/>
        </p:spPr>
        <p:txBody>
          <a:bodyPr wrap="square" lIns="25400" tIns="25400" rIns="25400" bIns="25400" rtlCol="0" anchor="t">
            <a:normAutofit/>
          </a:bodyPr>
          <a:lstStyle/>
          <a:p>
            <a:pPr algn="ctr" indent="0" marL="0">
              <a:lnSpc>
                <a:spcPct val="150000"/>
              </a:lnSpc>
              <a:buNone/>
            </a:pPr>
            <a:r>
              <a:rPr lang="en-US" sz="2850" dirty="0">
                <a:solidFill>
                  <a:srgbClr val="F6F1E7">
                    <a:alpha val="75000"/>
                  </a:srgbClr>
                </a:solidFill>
                <a:latin typeface="Arial" pitchFamily="34" charset="0"/>
                <a:ea typeface="Arial" pitchFamily="34" charset="-122"/>
                <a:cs typeface="Arial" pitchFamily="34" charset="-120"/>
              </a:rPr>
              <a:t>Every person deserves to be seen. Every story deserves to be heard. Every journey deserves hope. Together, we Journey Up.</a:t>
            </a:r>
            <a:endParaRPr lang="en-US" sz="2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gradFill rotWithShape="1">
            <a:gsLst>
              <a:gs pos="0">
                <a:srgbClr val="0D3D47">
                  <a:alpha val="100000"/>
                </a:srgbClr>
              </a:gs>
              <a:gs pos="100000">
                <a:srgbClr val="082E36">
                  <a:alpha val="100000"/>
                </a:srgbClr>
              </a:gs>
            </a:gsLst>
            <a:lin ang="4200000" scaled="0"/>
          </a:gradFill>
          <a:ln/>
        </p:spPr>
      </p:sp>
      <p:sp>
        <p:nvSpPr>
          <p:cNvPr id="3" name="Shape 1"/>
          <p:cNvSpPr/>
          <p:nvPr/>
        </p:nvSpPr>
        <p:spPr>
          <a:xfrm>
            <a:off x="-1897437" y="5635548"/>
            <a:ext cx="7513819" cy="7513819"/>
          </a:xfrm>
          <a:prstGeom prst="ellipse">
            <a:avLst/>
          </a:prstGeom>
          <a:gradFill rotWithShape="1">
            <a:gsLst>
              <a:gs pos="0">
                <a:srgbClr val="F5A623">
                  <a:alpha val="19000"/>
                </a:srgbClr>
              </a:gs>
              <a:gs pos="70000">
                <a:srgbClr val="F5A623">
                  <a:alpha val="0"/>
                </a:srgbClr>
              </a:gs>
            </a:gsLst>
            <a:path path="circle">
              <a:fillToRect l="50000" t="50000" r="50000" b="50000"/>
            </a:path>
          </a:gradFill>
          <a:ln/>
        </p:spPr>
      </p:sp>
      <p:pic>
        <p:nvPicPr>
          <p:cNvPr id="4" name="Image 0" descr="preencoded.png">    </p:cNvPr>
          <p:cNvPicPr>
            <a:picLocks noChangeAspect="1"/>
          </p:cNvPicPr>
          <p:nvPr/>
        </p:nvPicPr>
        <p:blipFill>
          <a:blip r:embed="rId1">
            <a:alphaModFix amt="80000"/>
          </a:blip>
          <a:stretch>
            <a:fillRect/>
          </a:stretch>
        </p:blipFill>
        <p:spPr>
          <a:xfrm>
            <a:off x="17125950" y="514350"/>
            <a:ext cx="552450" cy="552450"/>
          </a:xfrm>
          <a:prstGeom prst="rect">
            <a:avLst/>
          </a:prstGeom>
        </p:spPr>
      </p:pic>
      <p:sp>
        <p:nvSpPr>
          <p:cNvPr id="5" name="Shape 2"/>
          <p:cNvSpPr/>
          <p:nvPr/>
        </p:nvSpPr>
        <p:spPr>
          <a:xfrm>
            <a:off x="1333500" y="2104511"/>
            <a:ext cx="571500" cy="19050"/>
          </a:xfrm>
          <a:prstGeom prst="rect">
            <a:avLst/>
          </a:prstGeom>
          <a:solidFill>
            <a:srgbClr val="F5A623"/>
          </a:solidFill>
          <a:ln/>
        </p:spPr>
      </p:sp>
      <p:sp>
        <p:nvSpPr>
          <p:cNvPr id="6" name="Text 3"/>
          <p:cNvSpPr/>
          <p:nvPr/>
        </p:nvSpPr>
        <p:spPr>
          <a:xfrm>
            <a:off x="2076450" y="1999736"/>
            <a:ext cx="4706526"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F5A623"/>
                </a:solidFill>
                <a:latin typeface="Arial" pitchFamily="34" charset="0"/>
                <a:ea typeface="Arial" pitchFamily="34" charset="-122"/>
                <a:cs typeface="Arial" pitchFamily="34" charset="-120"/>
              </a:rPr>
              <a:t>WHY JOURNEY UP EXISTS</a:t>
            </a:r>
            <a:endParaRPr lang="en-US" sz="1800" dirty="0"/>
          </a:p>
        </p:txBody>
      </p:sp>
      <p:sp>
        <p:nvSpPr>
          <p:cNvPr id="7" name="Text 4"/>
          <p:cNvSpPr/>
          <p:nvPr/>
        </p:nvSpPr>
        <p:spPr>
          <a:xfrm>
            <a:off x="1333500" y="2522914"/>
            <a:ext cx="11576685" cy="1607939"/>
          </a:xfrm>
          <a:prstGeom prst="rect">
            <a:avLst/>
          </a:prstGeom>
          <a:noFill/>
          <a:ln/>
        </p:spPr>
        <p:txBody>
          <a:bodyPr wrap="square" lIns="25400" tIns="25400" rIns="25400" bIns="25400" rtlCol="0" anchor="t">
            <a:normAutofit/>
          </a:bodyPr>
          <a:lstStyle/>
          <a:p>
            <a:pPr algn="l" indent="0" marL="0">
              <a:lnSpc>
                <a:spcPct val="108000"/>
              </a:lnSpc>
              <a:buNone/>
            </a:pPr>
            <a:r>
              <a:rPr lang="en-US" sz="5550" b="1" dirty="0">
                <a:solidFill>
                  <a:srgbClr val="FBF8F1">
                    <a:alpha val="93000"/>
                  </a:srgbClr>
                </a:solidFill>
                <a:latin typeface="Georgia" pitchFamily="34" charset="0"/>
                <a:ea typeface="Georgia" pitchFamily="34" charset="-122"/>
                <a:cs typeface="Georgia" pitchFamily="34" charset="-120"/>
              </a:rPr>
              <a:t>Heal your story. Break the cycle. </a:t>
            </a:r>
            <a:pPr algn="l" indent="0" marL="0">
              <a:lnSpc>
                <a:spcPct val="108000"/>
              </a:lnSpc>
              <a:buNone/>
            </a:pPr>
            <a:r>
              <a:rPr lang="en-US" sz="5550" b="1" i="1" dirty="0">
                <a:solidFill>
                  <a:srgbClr val="F5A623">
                    <a:alpha val="93000"/>
                  </a:srgbClr>
                </a:solidFill>
                <a:latin typeface="Georgia" pitchFamily="34" charset="0"/>
                <a:ea typeface="Georgia" pitchFamily="34" charset="-122"/>
                <a:cs typeface="Georgia" pitchFamily="34" charset="-120"/>
              </a:rPr>
              <a:t>Rise into your highest self.</a:t>
            </a:r>
            <a:endParaRPr lang="en-US" sz="5550" dirty="0"/>
          </a:p>
        </p:txBody>
      </p:sp>
      <p:sp>
        <p:nvSpPr>
          <p:cNvPr id="8" name="Text 5"/>
          <p:cNvSpPr/>
          <p:nvPr/>
        </p:nvSpPr>
        <p:spPr>
          <a:xfrm>
            <a:off x="1333500" y="4448659"/>
            <a:ext cx="9614535" cy="1322189"/>
          </a:xfrm>
          <a:prstGeom prst="rect">
            <a:avLst/>
          </a:prstGeom>
          <a:noFill/>
          <a:ln/>
        </p:spPr>
        <p:txBody>
          <a:bodyPr wrap="square" lIns="25400" tIns="25400" rIns="25400" bIns="25400" rtlCol="0" anchor="t">
            <a:normAutofit/>
          </a:bodyPr>
          <a:lstStyle/>
          <a:p>
            <a:pPr algn="l" indent="0" marL="0">
              <a:lnSpc>
                <a:spcPct val="155000"/>
              </a:lnSpc>
              <a:buNone/>
            </a:pPr>
            <a:r>
              <a:rPr lang="en-US" sz="2175" dirty="0">
                <a:solidFill>
                  <a:srgbClr val="F6F1E7">
                    <a:alpha val="73000"/>
                  </a:srgbClr>
                </a:solidFill>
                <a:latin typeface="Arial" pitchFamily="34" charset="0"/>
                <a:ea typeface="Arial" pitchFamily="34" charset="-122"/>
                <a:cs typeface="Arial" pitchFamily="34" charset="-120"/>
              </a:rPr>
              <a:t>Journey Up! was founded by Naje Badu Love as a healing practice turned movement — helping women rewrite their stories, heal generational cycles, and step into their purpose.</a:t>
            </a:r>
            <a:endParaRPr lang="en-US" sz="2175" dirty="0"/>
          </a:p>
        </p:txBody>
      </p:sp>
      <p:sp>
        <p:nvSpPr>
          <p:cNvPr id="9" name="Text 6"/>
          <p:cNvSpPr/>
          <p:nvPr/>
        </p:nvSpPr>
        <p:spPr>
          <a:xfrm>
            <a:off x="1333500" y="6037836"/>
            <a:ext cx="15716250" cy="276225"/>
          </a:xfrm>
          <a:prstGeom prst="rect">
            <a:avLst/>
          </a:prstGeom>
          <a:noFill/>
          <a:ln/>
        </p:spPr>
        <p:txBody>
          <a:bodyPr wrap="square" lIns="25400" tIns="25400" rIns="25400" bIns="25400" rtlCol="0" anchor="t">
            <a:normAutofit/>
          </a:bodyPr>
          <a:lstStyle/>
          <a:p>
            <a:pPr algn="l" indent="0" marL="0">
              <a:lnSpc>
                <a:spcPct val="100000"/>
              </a:lnSpc>
              <a:buNone/>
            </a:pPr>
            <a:r>
              <a:rPr lang="en-US" sz="1875" b="1" spc="600" kern="0" dirty="0">
                <a:solidFill>
                  <a:srgbClr val="F4BA48">
                    <a:alpha val="83000"/>
                  </a:srgbClr>
                </a:solidFill>
                <a:latin typeface="Arial" pitchFamily="34" charset="0"/>
                <a:ea typeface="Arial" pitchFamily="34" charset="-122"/>
                <a:cs typeface="Arial" pitchFamily="34" charset="-120"/>
              </a:rPr>
              <a:t>GROW · HEAL · TRANSFORM</a:t>
            </a:r>
            <a:endParaRPr lang="en-US" sz="1875" dirty="0"/>
          </a:p>
        </p:txBody>
      </p:sp>
      <p:sp>
        <p:nvSpPr>
          <p:cNvPr id="10" name="Shape 7"/>
          <p:cNvSpPr/>
          <p:nvPr/>
        </p:nvSpPr>
        <p:spPr>
          <a:xfrm>
            <a:off x="1333500" y="6895846"/>
            <a:ext cx="4356050" cy="19050"/>
          </a:xfrm>
          <a:prstGeom prst="rect">
            <a:avLst/>
          </a:prstGeom>
          <a:solidFill>
            <a:srgbClr val="F5A623">
              <a:alpha val="37000"/>
            </a:srgbClr>
          </a:solidFill>
          <a:ln/>
        </p:spPr>
      </p:sp>
      <p:sp>
        <p:nvSpPr>
          <p:cNvPr id="11" name="Text 8"/>
          <p:cNvSpPr/>
          <p:nvPr/>
        </p:nvSpPr>
        <p:spPr>
          <a:xfrm>
            <a:off x="1333500" y="7162545"/>
            <a:ext cx="4791655" cy="415230"/>
          </a:xfrm>
          <a:prstGeom prst="rect">
            <a:avLst/>
          </a:prstGeom>
          <a:noFill/>
          <a:ln/>
        </p:spPr>
        <p:txBody>
          <a:bodyPr wrap="square" lIns="25400" tIns="25400" rIns="25400" bIns="25400" rtlCol="0" anchor="t">
            <a:normAutofit/>
          </a:bodyPr>
          <a:lstStyle/>
          <a:p>
            <a:pPr algn="l" indent="0" marL="0">
              <a:lnSpc>
                <a:spcPct val="110000"/>
              </a:lnSpc>
              <a:buNone/>
            </a:pPr>
            <a:r>
              <a:rPr lang="en-US" sz="2700" b="1" dirty="0">
                <a:solidFill>
                  <a:srgbClr val="F5A623"/>
                </a:solidFill>
                <a:latin typeface="Georgia" pitchFamily="34" charset="0"/>
                <a:ea typeface="Georgia" pitchFamily="34" charset="-122"/>
                <a:cs typeface="Georgia" pitchFamily="34" charset="-120"/>
              </a:rPr>
              <a:t>It heals.</a:t>
            </a:r>
            <a:endParaRPr lang="en-US" sz="2700" dirty="0"/>
          </a:p>
        </p:txBody>
      </p:sp>
      <p:sp>
        <p:nvSpPr>
          <p:cNvPr id="12" name="Text 9"/>
          <p:cNvSpPr/>
          <p:nvPr/>
        </p:nvSpPr>
        <p:spPr>
          <a:xfrm>
            <a:off x="1333500" y="7673026"/>
            <a:ext cx="4486732" cy="752475"/>
          </a:xfrm>
          <a:prstGeom prst="rect">
            <a:avLst/>
          </a:prstGeom>
          <a:noFill/>
          <a:ln/>
        </p:spPr>
        <p:txBody>
          <a:bodyPr wrap="square" lIns="25400" tIns="25400" rIns="25400" bIns="25400" rtlCol="0" anchor="t">
            <a:normAutofit/>
          </a:bodyPr>
          <a:lstStyle/>
          <a:p>
            <a:pPr algn="l" indent="0" marL="0">
              <a:lnSpc>
                <a:spcPct val="150000"/>
              </a:lnSpc>
              <a:buNone/>
            </a:pPr>
            <a:r>
              <a:rPr lang="en-US" sz="1875" dirty="0">
                <a:solidFill>
                  <a:srgbClr val="F6F1E7">
                    <a:alpha val="78000"/>
                  </a:srgbClr>
                </a:solidFill>
                <a:latin typeface="Arial" pitchFamily="34" charset="0"/>
                <a:ea typeface="Arial" pitchFamily="34" charset="-122"/>
                <a:cs typeface="Arial" pitchFamily="34" charset="-120"/>
              </a:rPr>
              <a:t>The work begins within — real, lasting personal healing.</a:t>
            </a:r>
            <a:endParaRPr lang="en-US" sz="1875" dirty="0"/>
          </a:p>
        </p:txBody>
      </p:sp>
      <p:sp>
        <p:nvSpPr>
          <p:cNvPr id="13" name="Shape 10"/>
          <p:cNvSpPr/>
          <p:nvPr/>
        </p:nvSpPr>
        <p:spPr>
          <a:xfrm>
            <a:off x="6299150" y="6941537"/>
            <a:ext cx="4356050" cy="19050"/>
          </a:xfrm>
          <a:prstGeom prst="rect">
            <a:avLst/>
          </a:prstGeom>
          <a:solidFill>
            <a:srgbClr val="F5A623">
              <a:alpha val="30000"/>
            </a:srgbClr>
          </a:solidFill>
          <a:ln/>
        </p:spPr>
      </p:sp>
      <p:sp>
        <p:nvSpPr>
          <p:cNvPr id="14" name="Text 11"/>
          <p:cNvSpPr/>
          <p:nvPr/>
        </p:nvSpPr>
        <p:spPr>
          <a:xfrm>
            <a:off x="6299150" y="7208237"/>
            <a:ext cx="4791655" cy="415230"/>
          </a:xfrm>
          <a:prstGeom prst="rect">
            <a:avLst/>
          </a:prstGeom>
          <a:noFill/>
          <a:ln/>
        </p:spPr>
        <p:txBody>
          <a:bodyPr wrap="square" lIns="25400" tIns="25400" rIns="25400" bIns="25400" rtlCol="0" anchor="t">
            <a:normAutofit/>
          </a:bodyPr>
          <a:lstStyle/>
          <a:p>
            <a:pPr algn="l" indent="0" marL="0">
              <a:lnSpc>
                <a:spcPct val="110000"/>
              </a:lnSpc>
              <a:buNone/>
            </a:pPr>
            <a:r>
              <a:rPr lang="en-US" sz="2700" b="1" dirty="0">
                <a:solidFill>
                  <a:srgbClr val="F5A623"/>
                </a:solidFill>
                <a:latin typeface="Georgia" pitchFamily="34" charset="0"/>
                <a:ea typeface="Georgia" pitchFamily="34" charset="-122"/>
                <a:cs typeface="Georgia" pitchFamily="34" charset="-120"/>
              </a:rPr>
              <a:t>It ripples.</a:t>
            </a:r>
            <a:endParaRPr lang="en-US" sz="2700" dirty="0"/>
          </a:p>
        </p:txBody>
      </p:sp>
      <p:sp>
        <p:nvSpPr>
          <p:cNvPr id="15" name="Text 12"/>
          <p:cNvSpPr/>
          <p:nvPr/>
        </p:nvSpPr>
        <p:spPr>
          <a:xfrm>
            <a:off x="6299150" y="7718717"/>
            <a:ext cx="4486732" cy="752475"/>
          </a:xfrm>
          <a:prstGeom prst="rect">
            <a:avLst/>
          </a:prstGeom>
          <a:noFill/>
          <a:ln/>
        </p:spPr>
        <p:txBody>
          <a:bodyPr wrap="square" lIns="25400" tIns="25400" rIns="25400" bIns="25400" rtlCol="0" anchor="t">
            <a:normAutofit/>
          </a:bodyPr>
          <a:lstStyle/>
          <a:p>
            <a:pPr algn="l" indent="0" marL="0">
              <a:lnSpc>
                <a:spcPct val="150000"/>
              </a:lnSpc>
              <a:buNone/>
            </a:pPr>
            <a:r>
              <a:rPr lang="en-US" sz="1875" dirty="0">
                <a:solidFill>
                  <a:srgbClr val="F6F1E7">
                    <a:alpha val="78000"/>
                  </a:srgbClr>
                </a:solidFill>
                <a:latin typeface="Arial" pitchFamily="34" charset="0"/>
                <a:ea typeface="Arial" pitchFamily="34" charset="-122"/>
                <a:cs typeface="Arial" pitchFamily="34" charset="-120"/>
              </a:rPr>
              <a:t>Into families, communities, and the future.</a:t>
            </a:r>
            <a:endParaRPr lang="en-US" sz="1875" dirty="0"/>
          </a:p>
        </p:txBody>
      </p:sp>
      <p:sp>
        <p:nvSpPr>
          <p:cNvPr id="16" name="Shape 13"/>
          <p:cNvSpPr/>
          <p:nvPr/>
        </p:nvSpPr>
        <p:spPr>
          <a:xfrm>
            <a:off x="11264801" y="7013850"/>
            <a:ext cx="4356199" cy="19050"/>
          </a:xfrm>
          <a:prstGeom prst="rect">
            <a:avLst/>
          </a:prstGeom>
          <a:solidFill>
            <a:srgbClr val="F5A623">
              <a:alpha val="19000"/>
            </a:srgbClr>
          </a:solidFill>
          <a:ln/>
        </p:spPr>
      </p:sp>
      <p:sp>
        <p:nvSpPr>
          <p:cNvPr id="17" name="Text 14"/>
          <p:cNvSpPr/>
          <p:nvPr/>
        </p:nvSpPr>
        <p:spPr>
          <a:xfrm>
            <a:off x="11264801" y="7280550"/>
            <a:ext cx="4791819" cy="415230"/>
          </a:xfrm>
          <a:prstGeom prst="rect">
            <a:avLst/>
          </a:prstGeom>
          <a:noFill/>
          <a:ln/>
        </p:spPr>
        <p:txBody>
          <a:bodyPr wrap="square" lIns="25400" tIns="25400" rIns="25400" bIns="25400" rtlCol="0" anchor="t">
            <a:normAutofit/>
          </a:bodyPr>
          <a:lstStyle/>
          <a:p>
            <a:pPr algn="l" indent="0" marL="0">
              <a:lnSpc>
                <a:spcPct val="110000"/>
              </a:lnSpc>
              <a:buNone/>
            </a:pPr>
            <a:r>
              <a:rPr lang="en-US" sz="2700" b="1" dirty="0">
                <a:solidFill>
                  <a:srgbClr val="F5A623"/>
                </a:solidFill>
                <a:latin typeface="Georgia" pitchFamily="34" charset="0"/>
                <a:ea typeface="Georgia" pitchFamily="34" charset="-122"/>
                <a:cs typeface="Georgia" pitchFamily="34" charset="-120"/>
              </a:rPr>
              <a:t>Together, we rise.</a:t>
            </a:r>
            <a:endParaRPr lang="en-US" sz="2700" dirty="0"/>
          </a:p>
        </p:txBody>
      </p:sp>
      <p:sp>
        <p:nvSpPr>
          <p:cNvPr id="18" name="Text 15"/>
          <p:cNvSpPr/>
          <p:nvPr/>
        </p:nvSpPr>
        <p:spPr>
          <a:xfrm>
            <a:off x="11264801" y="7791030"/>
            <a:ext cx="4791819" cy="395288"/>
          </a:xfrm>
          <a:prstGeom prst="rect">
            <a:avLst/>
          </a:prstGeom>
          <a:noFill/>
          <a:ln/>
        </p:spPr>
        <p:txBody>
          <a:bodyPr wrap="square" lIns="25400" tIns="25400" rIns="25400" bIns="25400" rtlCol="0" anchor="t">
            <a:normAutofit/>
          </a:bodyPr>
          <a:lstStyle/>
          <a:p>
            <a:pPr algn="l" indent="0" marL="0">
              <a:lnSpc>
                <a:spcPct val="150000"/>
              </a:lnSpc>
              <a:buNone/>
            </a:pPr>
            <a:r>
              <a:rPr lang="en-US" sz="1875" dirty="0">
                <a:solidFill>
                  <a:srgbClr val="F6F1E7">
                    <a:alpha val="78000"/>
                  </a:srgbClr>
                </a:solidFill>
                <a:latin typeface="Arial" pitchFamily="34" charset="0"/>
                <a:ea typeface="Arial" pitchFamily="34" charset="-122"/>
                <a:cs typeface="Arial" pitchFamily="34" charset="-120"/>
              </a:rPr>
              <a:t>Together, we transform.</a:t>
            </a:r>
            <a:endParaRPr lang="en-US" sz="1875" dirty="0"/>
          </a:p>
        </p:txBody>
      </p:sp>
      <p:sp>
        <p:nvSpPr>
          <p:cNvPr id="19" name="Text 16"/>
          <p:cNvSpPr/>
          <p:nvPr/>
        </p:nvSpPr>
        <p:spPr>
          <a:xfrm>
            <a:off x="552450" y="9401175"/>
            <a:ext cx="17183100" cy="371475"/>
          </a:xfrm>
          <a:prstGeom prst="rect">
            <a:avLst/>
          </a:prstGeom>
          <a:noFill/>
          <a:ln/>
        </p:spPr>
        <p:txBody>
          <a:bodyPr wrap="square" lIns="25400" tIns="25400" rIns="25400" bIns="25400" rtlCol="0" anchor="t">
            <a:normAutofit/>
          </a:bodyPr>
          <a:lstStyle/>
          <a:p>
            <a:pPr algn="ctr" indent="0" marL="0">
              <a:lnSpc>
                <a:spcPct val="140000"/>
              </a:lnSpc>
              <a:buNone/>
            </a:pPr>
            <a:r>
              <a:rPr lang="en-US" sz="1875" b="1" spc="338" kern="0" dirty="0">
                <a:solidFill>
                  <a:srgbClr val="F6F1E7">
                    <a:alpha val="0"/>
                  </a:srgbClr>
                </a:solidFill>
                <a:latin typeface="Arial" pitchFamily="34" charset="0"/>
                <a:ea typeface="Arial" pitchFamily="34" charset="-122"/>
                <a:cs typeface="Arial" pitchFamily="34" charset="-120"/>
              </a:rPr>
              <a:t>HEALING BEGINS WHEN PEOPLE FEEL SEEN, HEARD, ACCEPTED &amp; EMPOWERED</a:t>
            </a:r>
            <a:endParaRPr lang="en-US" sz="187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6F1E7"/>
          </a:solidFill>
          <a:ln/>
        </p:spPr>
      </p:sp>
      <p:sp>
        <p:nvSpPr>
          <p:cNvPr id="3" name="Shape 1"/>
          <p:cNvSpPr/>
          <p:nvPr/>
        </p:nvSpPr>
        <p:spPr>
          <a:xfrm>
            <a:off x="13196799" y="-2536066"/>
            <a:ext cx="6881247" cy="6881248"/>
          </a:xfrm>
          <a:prstGeom prst="ellipse">
            <a:avLst/>
          </a:prstGeom>
          <a:gradFill rotWithShape="1">
            <a:gsLst>
              <a:gs pos="0">
                <a:srgbClr val="F5A623">
                  <a:alpha val="13000"/>
                </a:srgbClr>
              </a:gs>
              <a:gs pos="70000">
                <a:srgbClr val="F5A623">
                  <a:alpha val="0"/>
                </a:srgbClr>
              </a:gs>
            </a:gsLst>
            <a:path path="circle">
              <a:fillToRect l="50000" t="50000" r="50000" b="50000"/>
            </a:path>
          </a:gradFill>
          <a:ln/>
        </p:spPr>
      </p:sp>
      <p:pic>
        <p:nvPicPr>
          <p:cNvPr id="4" name="Image 0" descr="preencoded.png">    </p:cNvPr>
          <p:cNvPicPr>
            <a:picLocks noChangeAspect="1"/>
          </p:cNvPicPr>
          <p:nvPr/>
        </p:nvPicPr>
        <p:blipFill>
          <a:blip r:embed="rId1">
            <a:alphaModFix amt="70000"/>
          </a:blip>
          <a:stretch>
            <a:fillRect/>
          </a:stretch>
        </p:blipFill>
        <p:spPr>
          <a:xfrm>
            <a:off x="17087850" y="476250"/>
            <a:ext cx="590550" cy="590550"/>
          </a:xfrm>
          <a:prstGeom prst="rect">
            <a:avLst/>
          </a:prstGeom>
        </p:spPr>
      </p:pic>
      <p:sp>
        <p:nvSpPr>
          <p:cNvPr id="5" name="Shape 2"/>
          <p:cNvSpPr/>
          <p:nvPr/>
        </p:nvSpPr>
        <p:spPr>
          <a:xfrm>
            <a:off x="1333500" y="2128849"/>
            <a:ext cx="571500" cy="19050"/>
          </a:xfrm>
          <a:prstGeom prst="rect">
            <a:avLst/>
          </a:prstGeom>
          <a:solidFill>
            <a:srgbClr val="F5A623"/>
          </a:solidFill>
          <a:ln/>
        </p:spPr>
      </p:sp>
      <p:sp>
        <p:nvSpPr>
          <p:cNvPr id="6" name="Text 3"/>
          <p:cNvSpPr/>
          <p:nvPr/>
        </p:nvSpPr>
        <p:spPr>
          <a:xfrm>
            <a:off x="2076450" y="2024074"/>
            <a:ext cx="4828654"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B6862B"/>
                </a:solidFill>
                <a:latin typeface="Arial" pitchFamily="34" charset="0"/>
                <a:ea typeface="Arial" pitchFamily="34" charset="-122"/>
                <a:cs typeface="Arial" pitchFamily="34" charset="-120"/>
              </a:rPr>
              <a:t>JOURNEY UP AT A GLANCE</a:t>
            </a:r>
            <a:endParaRPr lang="en-US" sz="1800" dirty="0"/>
          </a:p>
        </p:txBody>
      </p:sp>
      <p:sp>
        <p:nvSpPr>
          <p:cNvPr id="7" name="Text 4"/>
          <p:cNvSpPr/>
          <p:nvPr/>
        </p:nvSpPr>
        <p:spPr>
          <a:xfrm>
            <a:off x="1333500" y="2552369"/>
            <a:ext cx="5758604" cy="1532334"/>
          </a:xfrm>
          <a:prstGeom prst="rect">
            <a:avLst/>
          </a:prstGeom>
          <a:noFill/>
          <a:ln/>
        </p:spPr>
        <p:txBody>
          <a:bodyPr wrap="square" lIns="25400" tIns="25400" rIns="25400" bIns="25400" rtlCol="0" anchor="t">
            <a:normAutofit/>
          </a:bodyPr>
          <a:lstStyle/>
          <a:p>
            <a:pPr algn="l" indent="0" marL="0">
              <a:lnSpc>
                <a:spcPct val="106000"/>
              </a:lnSpc>
              <a:buNone/>
            </a:pPr>
            <a:r>
              <a:rPr lang="en-US" sz="5550" b="1" dirty="0">
                <a:solidFill>
                  <a:srgbClr val="0D3D47">
                    <a:alpha val="88000"/>
                  </a:srgbClr>
                </a:solidFill>
                <a:latin typeface="Georgia" pitchFamily="34" charset="0"/>
                <a:ea typeface="Georgia" pitchFamily="34" charset="-122"/>
                <a:cs typeface="Georgia" pitchFamily="34" charset="-120"/>
              </a:rPr>
              <a:t>One Movement, Many Doorways</a:t>
            </a:r>
            <a:endParaRPr lang="en-US" sz="5550" dirty="0"/>
          </a:p>
        </p:txBody>
      </p:sp>
      <p:sp>
        <p:nvSpPr>
          <p:cNvPr id="8" name="Text 5"/>
          <p:cNvSpPr/>
          <p:nvPr/>
        </p:nvSpPr>
        <p:spPr>
          <a:xfrm>
            <a:off x="1333500" y="4353148"/>
            <a:ext cx="4709160" cy="866775"/>
          </a:xfrm>
          <a:prstGeom prst="rect">
            <a:avLst/>
          </a:prstGeom>
          <a:noFill/>
          <a:ln/>
        </p:spPr>
        <p:txBody>
          <a:bodyPr wrap="square" lIns="25400" tIns="25400" rIns="25400" bIns="25400" rtlCol="0" anchor="t">
            <a:normAutofit/>
          </a:bodyPr>
          <a:lstStyle/>
          <a:p>
            <a:pPr algn="l" indent="0" marL="0">
              <a:lnSpc>
                <a:spcPct val="150000"/>
              </a:lnSpc>
              <a:buNone/>
            </a:pPr>
            <a:r>
              <a:rPr lang="en-US" sz="2175" dirty="0">
                <a:solidFill>
                  <a:srgbClr val="2F5E68">
                    <a:alpha val="81000"/>
                  </a:srgbClr>
                </a:solidFill>
                <a:latin typeface="Arial" pitchFamily="34" charset="0"/>
                <a:ea typeface="Arial" pitchFamily="34" charset="-122"/>
                <a:cs typeface="Arial" pitchFamily="34" charset="-120"/>
              </a:rPr>
              <a:t>One ecosystem that meets people wherever healing begins.</a:t>
            </a:r>
            <a:endParaRPr lang="en-US" sz="2175" dirty="0"/>
          </a:p>
        </p:txBody>
      </p:sp>
      <p:sp>
        <p:nvSpPr>
          <p:cNvPr id="9" name="Shape 6"/>
          <p:cNvSpPr/>
          <p:nvPr/>
        </p:nvSpPr>
        <p:spPr>
          <a:xfrm>
            <a:off x="1423503" y="5584810"/>
            <a:ext cx="5410872" cy="2659489"/>
          </a:xfrm>
          <a:prstGeom prst="roundRect">
            <a:avLst>
              <a:gd name="adj" fmla="val 6239"/>
            </a:avLst>
          </a:prstGeom>
          <a:gradFill rotWithShape="1">
            <a:gsLst>
              <a:gs pos="0">
                <a:srgbClr val="0D3D47">
                  <a:alpha val="68000"/>
                </a:srgbClr>
              </a:gs>
              <a:gs pos="100000">
                <a:srgbClr val="082E36">
                  <a:alpha val="68000"/>
                </a:srgbClr>
              </a:gs>
            </a:gsLst>
            <a:lin ang="3600000" scaled="0"/>
          </a:gradFill>
          <a:ln/>
          <a:effectLst>
            <a:outerShdw sx="100000" sy="100000" kx="0" ky="0" algn="bl" rotWithShape="0" blurRad="571500" dist="247650" dir="5400000">
              <a:srgbClr val="0D3D47">
                <a:alpha val="14917"/>
              </a:srgbClr>
            </a:outerShdw>
          </a:effectLst>
        </p:spPr>
      </p:sp>
      <p:pic>
        <p:nvPicPr>
          <p:cNvPr id="10" name="Image 1" descr="preencoded.png">    </p:cNvPr>
          <p:cNvPicPr>
            <a:picLocks noChangeAspect="1"/>
          </p:cNvPicPr>
          <p:nvPr/>
        </p:nvPicPr>
        <p:blipFill>
          <a:blip r:embed="rId2">
            <a:alphaModFix amt="96000"/>
          </a:blip>
          <a:srcRect l="0" r="0" t="0" b="0"/>
          <a:stretch/>
        </p:blipFill>
        <p:spPr>
          <a:xfrm>
            <a:off x="1829109" y="5935107"/>
            <a:ext cx="958706" cy="958706"/>
          </a:xfrm>
          <a:prstGeom prst="rect">
            <a:avLst/>
          </a:prstGeom>
        </p:spPr>
      </p:pic>
      <p:sp>
        <p:nvSpPr>
          <p:cNvPr id="11" name="Text 7"/>
          <p:cNvSpPr/>
          <p:nvPr/>
        </p:nvSpPr>
        <p:spPr>
          <a:xfrm>
            <a:off x="1829109" y="7078180"/>
            <a:ext cx="2029617" cy="369960"/>
          </a:xfrm>
          <a:prstGeom prst="rect">
            <a:avLst/>
          </a:prstGeom>
          <a:noFill/>
          <a:ln/>
        </p:spPr>
        <p:txBody>
          <a:bodyPr wrap="square" lIns="25400" tIns="25400" rIns="25400" bIns="25400" rtlCol="0" anchor="t">
            <a:normAutofit/>
          </a:bodyPr>
          <a:lstStyle/>
          <a:p>
            <a:pPr algn="l" indent="0" marL="0">
              <a:lnSpc>
                <a:spcPct val="120000"/>
              </a:lnSpc>
              <a:buNone/>
            </a:pPr>
            <a:r>
              <a:rPr lang="en-US" sz="2178" b="1" dirty="0">
                <a:solidFill>
                  <a:srgbClr val="FBF8F1"/>
                </a:solidFill>
                <a:latin typeface="Georgia" pitchFamily="34" charset="0"/>
                <a:ea typeface="Georgia" pitchFamily="34" charset="-122"/>
                <a:cs typeface="Georgia" pitchFamily="34" charset="-120"/>
              </a:rPr>
              <a:t>The Movement</a:t>
            </a:r>
            <a:endParaRPr lang="en-US" sz="2178" dirty="0"/>
          </a:p>
        </p:txBody>
      </p:sp>
      <p:sp>
        <p:nvSpPr>
          <p:cNvPr id="12" name="Text 8"/>
          <p:cNvSpPr/>
          <p:nvPr/>
        </p:nvSpPr>
        <p:spPr>
          <a:xfrm>
            <a:off x="1829109" y="7594407"/>
            <a:ext cx="3224889" cy="337696"/>
          </a:xfrm>
          <a:prstGeom prst="rect">
            <a:avLst/>
          </a:prstGeom>
          <a:noFill/>
          <a:ln/>
        </p:spPr>
        <p:txBody>
          <a:bodyPr wrap="square" lIns="25400" tIns="25400" rIns="25400" bIns="25400" rtlCol="0" anchor="t">
            <a:normAutofit/>
          </a:bodyPr>
          <a:lstStyle/>
          <a:p>
            <a:pPr algn="l" indent="0" marL="0">
              <a:lnSpc>
                <a:spcPct val="130000"/>
              </a:lnSpc>
              <a:buNone/>
            </a:pPr>
            <a:r>
              <a:rPr lang="en-US" sz="1815" dirty="0">
                <a:solidFill>
                  <a:srgbClr val="F4BA48"/>
                </a:solidFill>
                <a:latin typeface="Arial" pitchFamily="34" charset="0"/>
                <a:ea typeface="Arial" pitchFamily="34" charset="-122"/>
                <a:cs typeface="Arial" pitchFamily="34" charset="-120"/>
              </a:rPr>
              <a:t>Every doorway leads here.</a:t>
            </a:r>
            <a:endParaRPr lang="en-US" sz="1815" dirty="0"/>
          </a:p>
        </p:txBody>
      </p:sp>
      <p:sp>
        <p:nvSpPr>
          <p:cNvPr id="13" name="Shape 9"/>
          <p:cNvSpPr/>
          <p:nvPr/>
        </p:nvSpPr>
        <p:spPr>
          <a:xfrm>
            <a:off x="7838777" y="2586038"/>
            <a:ext cx="9115574" cy="9525"/>
          </a:xfrm>
          <a:prstGeom prst="rect">
            <a:avLst/>
          </a:prstGeom>
          <a:solidFill>
            <a:srgbClr val="0D3D47">
              <a:alpha val="16000"/>
            </a:srgbClr>
          </a:solidFill>
          <a:ln/>
        </p:spPr>
      </p:sp>
      <p:sp>
        <p:nvSpPr>
          <p:cNvPr id="14" name="Shape 10"/>
          <p:cNvSpPr/>
          <p:nvPr/>
        </p:nvSpPr>
        <p:spPr>
          <a:xfrm>
            <a:off x="7838777" y="2586038"/>
            <a:ext cx="9525" cy="5114925"/>
          </a:xfrm>
          <a:prstGeom prst="rect">
            <a:avLst/>
          </a:prstGeom>
          <a:solidFill>
            <a:srgbClr val="0D3D47">
              <a:alpha val="16000"/>
            </a:srgbClr>
          </a:solidFill>
          <a:ln/>
        </p:spPr>
      </p:sp>
      <p:sp>
        <p:nvSpPr>
          <p:cNvPr id="15" name="Shape 11"/>
          <p:cNvSpPr/>
          <p:nvPr/>
        </p:nvSpPr>
        <p:spPr>
          <a:xfrm>
            <a:off x="7848302" y="4003997"/>
            <a:ext cx="3035350" cy="9525"/>
          </a:xfrm>
          <a:prstGeom prst="rect">
            <a:avLst/>
          </a:prstGeom>
          <a:solidFill>
            <a:srgbClr val="0D3D47">
              <a:alpha val="9000"/>
            </a:srgbClr>
          </a:solidFill>
          <a:ln/>
        </p:spPr>
      </p:sp>
      <p:sp>
        <p:nvSpPr>
          <p:cNvPr id="16" name="Shape 12"/>
          <p:cNvSpPr/>
          <p:nvPr/>
        </p:nvSpPr>
        <p:spPr>
          <a:xfrm>
            <a:off x="10874127" y="2737172"/>
            <a:ext cx="9525" cy="1276350"/>
          </a:xfrm>
          <a:prstGeom prst="rect">
            <a:avLst/>
          </a:prstGeom>
          <a:solidFill>
            <a:srgbClr val="0D3D47">
              <a:alpha val="9000"/>
            </a:srgbClr>
          </a:solidFill>
          <a:ln/>
        </p:spPr>
      </p:sp>
      <p:sp>
        <p:nvSpPr>
          <p:cNvPr id="17" name="Text 13"/>
          <p:cNvSpPr/>
          <p:nvPr/>
        </p:nvSpPr>
        <p:spPr>
          <a:xfrm>
            <a:off x="8115002" y="3022922"/>
            <a:ext cx="2741667" cy="285750"/>
          </a:xfrm>
          <a:prstGeom prst="rect">
            <a:avLst/>
          </a:prstGeom>
          <a:noFill/>
          <a:ln/>
        </p:spPr>
        <p:txBody>
          <a:bodyPr wrap="square" lIns="25400" tIns="25400" rIns="25400" bIns="25400" rtlCol="0" anchor="t">
            <a:normAutofit/>
          </a:bodyPr>
          <a:lstStyle/>
          <a:p>
            <a:pPr algn="l" indent="0" marL="0">
              <a:lnSpc>
                <a:spcPct val="100000"/>
              </a:lnSpc>
              <a:buNone/>
            </a:pPr>
            <a:r>
              <a:rPr lang="en-US" sz="1950" b="1" dirty="0">
                <a:solidFill>
                  <a:srgbClr val="F5A623"/>
                </a:solidFill>
                <a:latin typeface="Georgia" pitchFamily="34" charset="0"/>
                <a:ea typeface="Georgia" pitchFamily="34" charset="-122"/>
                <a:cs typeface="Georgia" pitchFamily="34" charset="-120"/>
              </a:rPr>
              <a:t>01</a:t>
            </a:r>
            <a:endParaRPr lang="en-US" sz="1950" dirty="0"/>
          </a:p>
        </p:txBody>
      </p:sp>
      <p:sp>
        <p:nvSpPr>
          <p:cNvPr id="18" name="Text 14"/>
          <p:cNvSpPr/>
          <p:nvPr/>
        </p:nvSpPr>
        <p:spPr>
          <a:xfrm>
            <a:off x="8115002" y="3403922"/>
            <a:ext cx="2741667" cy="352425"/>
          </a:xfrm>
          <a:prstGeom prst="rect">
            <a:avLst/>
          </a:prstGeom>
          <a:noFill/>
          <a:ln/>
        </p:spPr>
        <p:txBody>
          <a:bodyPr wrap="square" lIns="25400" tIns="25400" rIns="25400" bIns="25400" rtlCol="0" anchor="t">
            <a:normAutofit/>
          </a:bodyPr>
          <a:lstStyle/>
          <a:p>
            <a:pPr algn="l" indent="0" marL="0">
              <a:lnSpc>
                <a:spcPct val="110000"/>
              </a:lnSpc>
              <a:buNone/>
            </a:pPr>
            <a:r>
              <a:rPr lang="en-US" sz="2250" b="1" dirty="0">
                <a:solidFill>
                  <a:srgbClr val="0D3D47"/>
                </a:solidFill>
                <a:latin typeface="Arial" pitchFamily="34" charset="0"/>
                <a:ea typeface="Arial" pitchFamily="34" charset="-122"/>
                <a:cs typeface="Arial" pitchFamily="34" charset="-120"/>
              </a:rPr>
              <a:t>Books</a:t>
            </a:r>
            <a:endParaRPr lang="en-US" sz="2250" dirty="0"/>
          </a:p>
        </p:txBody>
      </p:sp>
      <p:sp>
        <p:nvSpPr>
          <p:cNvPr id="19" name="Shape 15"/>
          <p:cNvSpPr/>
          <p:nvPr/>
        </p:nvSpPr>
        <p:spPr>
          <a:xfrm>
            <a:off x="10883652" y="4082351"/>
            <a:ext cx="3035350" cy="9525"/>
          </a:xfrm>
          <a:prstGeom prst="rect">
            <a:avLst/>
          </a:prstGeom>
          <a:solidFill>
            <a:srgbClr val="0D3D47">
              <a:alpha val="5000"/>
            </a:srgbClr>
          </a:solidFill>
          <a:ln/>
        </p:spPr>
      </p:sp>
      <p:sp>
        <p:nvSpPr>
          <p:cNvPr id="20" name="Shape 16"/>
          <p:cNvSpPr/>
          <p:nvPr/>
        </p:nvSpPr>
        <p:spPr>
          <a:xfrm>
            <a:off x="13909477" y="2815526"/>
            <a:ext cx="9525" cy="1276350"/>
          </a:xfrm>
          <a:prstGeom prst="rect">
            <a:avLst/>
          </a:prstGeom>
          <a:solidFill>
            <a:srgbClr val="0D3D47">
              <a:alpha val="5000"/>
            </a:srgbClr>
          </a:solidFill>
          <a:ln/>
        </p:spPr>
      </p:sp>
      <p:sp>
        <p:nvSpPr>
          <p:cNvPr id="21" name="Text 17"/>
          <p:cNvSpPr/>
          <p:nvPr/>
        </p:nvSpPr>
        <p:spPr>
          <a:xfrm>
            <a:off x="11150352" y="3101276"/>
            <a:ext cx="2741667" cy="285750"/>
          </a:xfrm>
          <a:prstGeom prst="rect">
            <a:avLst/>
          </a:prstGeom>
          <a:noFill/>
          <a:ln/>
        </p:spPr>
        <p:txBody>
          <a:bodyPr wrap="square" lIns="25400" tIns="25400" rIns="25400" bIns="25400" rtlCol="0" anchor="t">
            <a:normAutofit/>
          </a:bodyPr>
          <a:lstStyle/>
          <a:p>
            <a:pPr algn="l" indent="0" marL="0">
              <a:lnSpc>
                <a:spcPct val="100000"/>
              </a:lnSpc>
              <a:buNone/>
            </a:pPr>
            <a:r>
              <a:rPr lang="en-US" sz="1950" b="1" dirty="0">
                <a:solidFill>
                  <a:srgbClr val="F5A623"/>
                </a:solidFill>
                <a:latin typeface="Georgia" pitchFamily="34" charset="0"/>
                <a:ea typeface="Georgia" pitchFamily="34" charset="-122"/>
                <a:cs typeface="Georgia" pitchFamily="34" charset="-120"/>
              </a:rPr>
              <a:t>02</a:t>
            </a:r>
            <a:endParaRPr lang="en-US" sz="1950" dirty="0"/>
          </a:p>
        </p:txBody>
      </p:sp>
      <p:sp>
        <p:nvSpPr>
          <p:cNvPr id="22" name="Text 18"/>
          <p:cNvSpPr/>
          <p:nvPr/>
        </p:nvSpPr>
        <p:spPr>
          <a:xfrm>
            <a:off x="11150352" y="3482276"/>
            <a:ext cx="2741667" cy="352425"/>
          </a:xfrm>
          <a:prstGeom prst="rect">
            <a:avLst/>
          </a:prstGeom>
          <a:noFill/>
          <a:ln/>
        </p:spPr>
        <p:txBody>
          <a:bodyPr wrap="square" lIns="25400" tIns="25400" rIns="25400" bIns="25400" rtlCol="0" anchor="t">
            <a:normAutofit/>
          </a:bodyPr>
          <a:lstStyle/>
          <a:p>
            <a:pPr algn="l" indent="0" marL="0">
              <a:lnSpc>
                <a:spcPct val="110000"/>
              </a:lnSpc>
              <a:buNone/>
            </a:pPr>
            <a:r>
              <a:rPr lang="en-US" sz="2250" b="1" dirty="0">
                <a:solidFill>
                  <a:srgbClr val="0D3D47"/>
                </a:solidFill>
                <a:latin typeface="Arial" pitchFamily="34" charset="0"/>
                <a:ea typeface="Arial" pitchFamily="34" charset="-122"/>
                <a:cs typeface="Arial" pitchFamily="34" charset="-120"/>
              </a:rPr>
              <a:t>Publishing</a:t>
            </a:r>
            <a:endParaRPr lang="en-US" sz="2250" dirty="0"/>
          </a:p>
        </p:txBody>
      </p:sp>
      <p:sp>
        <p:nvSpPr>
          <p:cNvPr id="23" name="Shape 19"/>
          <p:cNvSpPr/>
          <p:nvPr/>
        </p:nvSpPr>
        <p:spPr>
          <a:xfrm>
            <a:off x="7848302" y="5358701"/>
            <a:ext cx="3035350" cy="9525"/>
          </a:xfrm>
          <a:prstGeom prst="rect">
            <a:avLst/>
          </a:prstGeom>
          <a:solidFill>
            <a:srgbClr val="0D3D47">
              <a:alpha val="5000"/>
            </a:srgbClr>
          </a:solidFill>
          <a:ln/>
        </p:spPr>
      </p:sp>
      <p:sp>
        <p:nvSpPr>
          <p:cNvPr id="24" name="Shape 20"/>
          <p:cNvSpPr/>
          <p:nvPr/>
        </p:nvSpPr>
        <p:spPr>
          <a:xfrm>
            <a:off x="10874127" y="4091876"/>
            <a:ext cx="9525" cy="1276350"/>
          </a:xfrm>
          <a:prstGeom prst="rect">
            <a:avLst/>
          </a:prstGeom>
          <a:solidFill>
            <a:srgbClr val="0D3D47">
              <a:alpha val="5000"/>
            </a:srgbClr>
          </a:solidFill>
          <a:ln/>
        </p:spPr>
      </p:sp>
      <p:sp>
        <p:nvSpPr>
          <p:cNvPr id="25" name="Text 21"/>
          <p:cNvSpPr/>
          <p:nvPr/>
        </p:nvSpPr>
        <p:spPr>
          <a:xfrm>
            <a:off x="8115002" y="4377626"/>
            <a:ext cx="2741667" cy="285750"/>
          </a:xfrm>
          <a:prstGeom prst="rect">
            <a:avLst/>
          </a:prstGeom>
          <a:noFill/>
          <a:ln/>
        </p:spPr>
        <p:txBody>
          <a:bodyPr wrap="square" lIns="25400" tIns="25400" rIns="25400" bIns="25400" rtlCol="0" anchor="t">
            <a:normAutofit/>
          </a:bodyPr>
          <a:lstStyle/>
          <a:p>
            <a:pPr algn="l" indent="0" marL="0">
              <a:lnSpc>
                <a:spcPct val="100000"/>
              </a:lnSpc>
              <a:buNone/>
            </a:pPr>
            <a:r>
              <a:rPr lang="en-US" sz="1950" b="1" dirty="0">
                <a:solidFill>
                  <a:srgbClr val="F5A623"/>
                </a:solidFill>
                <a:latin typeface="Georgia" pitchFamily="34" charset="0"/>
                <a:ea typeface="Georgia" pitchFamily="34" charset="-122"/>
                <a:cs typeface="Georgia" pitchFamily="34" charset="-120"/>
              </a:rPr>
              <a:t>04</a:t>
            </a:r>
            <a:endParaRPr lang="en-US" sz="1950" dirty="0"/>
          </a:p>
        </p:txBody>
      </p:sp>
      <p:sp>
        <p:nvSpPr>
          <p:cNvPr id="26" name="Text 22"/>
          <p:cNvSpPr/>
          <p:nvPr/>
        </p:nvSpPr>
        <p:spPr>
          <a:xfrm>
            <a:off x="8115002" y="4758626"/>
            <a:ext cx="2741667" cy="352425"/>
          </a:xfrm>
          <a:prstGeom prst="rect">
            <a:avLst/>
          </a:prstGeom>
          <a:noFill/>
          <a:ln/>
        </p:spPr>
        <p:txBody>
          <a:bodyPr wrap="square" lIns="25400" tIns="25400" rIns="25400" bIns="25400" rtlCol="0" anchor="t">
            <a:normAutofit/>
          </a:bodyPr>
          <a:lstStyle/>
          <a:p>
            <a:pPr algn="l" indent="0" marL="0">
              <a:lnSpc>
                <a:spcPct val="110000"/>
              </a:lnSpc>
              <a:buNone/>
            </a:pPr>
            <a:r>
              <a:rPr lang="en-US" sz="2250" b="1" dirty="0">
                <a:solidFill>
                  <a:srgbClr val="0D3D47"/>
                </a:solidFill>
                <a:latin typeface="Arial" pitchFamily="34" charset="0"/>
                <a:ea typeface="Arial" pitchFamily="34" charset="-122"/>
                <a:cs typeface="Arial" pitchFamily="34" charset="-120"/>
              </a:rPr>
              <a:t>Courses</a:t>
            </a:r>
            <a:endParaRPr lang="en-US" sz="22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6F1E7"/>
          </a:solidFill>
          <a:ln/>
        </p:spPr>
      </p:sp>
      <p:pic>
        <p:nvPicPr>
          <p:cNvPr id="3" name="Image 0" descr="preencoded.png">    </p:cNvPr>
          <p:cNvPicPr>
            <a:picLocks noChangeAspect="1"/>
          </p:cNvPicPr>
          <p:nvPr/>
        </p:nvPicPr>
        <p:blipFill>
          <a:blip r:embed="rId1">
            <a:alphaModFix amt="68000"/>
          </a:blip>
          <a:stretch>
            <a:fillRect/>
          </a:stretch>
        </p:blipFill>
        <p:spPr>
          <a:xfrm>
            <a:off x="17087850" y="476250"/>
            <a:ext cx="590550" cy="590550"/>
          </a:xfrm>
          <a:prstGeom prst="rect">
            <a:avLst/>
          </a:prstGeom>
        </p:spPr>
      </p:pic>
      <p:sp>
        <p:nvSpPr>
          <p:cNvPr id="4" name="Shape 1"/>
          <p:cNvSpPr/>
          <p:nvPr/>
        </p:nvSpPr>
        <p:spPr>
          <a:xfrm rot="-187712">
            <a:off x="2038525" y="2059957"/>
            <a:ext cx="4643086" cy="4643086"/>
          </a:xfrm>
          <a:prstGeom prst="ellipse">
            <a:avLst/>
          </a:prstGeom>
          <a:gradFill rotWithShape="1">
            <a:gsLst>
              <a:gs pos="0">
                <a:srgbClr val="1A5F6A">
                  <a:alpha val="69000"/>
                </a:srgbClr>
              </a:gs>
              <a:gs pos="62000">
                <a:srgbClr val="0D3D47">
                  <a:alpha val="69000"/>
                </a:srgbClr>
              </a:gs>
              <a:gs pos="100000">
                <a:srgbClr val="082E36">
                  <a:alpha val="69000"/>
                </a:srgbClr>
              </a:gs>
            </a:gsLst>
            <a:path path="circle">
              <a:fillToRect l="50000" t="42000" r="50000" b="58000"/>
            </a:path>
          </a:gradFill>
          <a:ln/>
          <a:effectLst>
            <a:outerShdw sx="100000" sy="100000" kx="0" ky="0" algn="bl" rotWithShape="0" blurRad="666750" dist="285750" dir="5400000">
              <a:srgbClr val="0D3D47">
                <a:alpha val="20614"/>
              </a:srgbClr>
            </a:outerShdw>
          </a:effectLst>
        </p:spPr>
      </p:sp>
      <p:sp>
        <p:nvSpPr>
          <p:cNvPr id="5" name="Shape 2"/>
          <p:cNvSpPr/>
          <p:nvPr/>
        </p:nvSpPr>
        <p:spPr>
          <a:xfrm rot="-187712">
            <a:off x="1681365" y="1607546"/>
            <a:ext cx="5357407" cy="5357407"/>
          </a:xfrm>
          <a:prstGeom prst="ellipse">
            <a:avLst/>
          </a:prstGeom>
          <a:ln w="8929">
            <a:solidFill>
              <a:srgbClr val="F5A623">
                <a:alpha val="27000"/>
              </a:srgbClr>
            </a:solidFill>
            <a:prstDash val="solid"/>
          </a:ln>
        </p:spPr>
      </p:sp>
      <p:pic>
        <p:nvPicPr>
          <p:cNvPr id="6" name="Image 1" descr="preencoded.png">    </p:cNvPr>
          <p:cNvPicPr>
            <a:picLocks noChangeAspect="1"/>
          </p:cNvPicPr>
          <p:nvPr/>
        </p:nvPicPr>
        <p:blipFill>
          <a:blip r:embed="rId2">
            <a:alphaModFix amt="85000"/>
          </a:blip>
          <a:srcRect l="0" r="0" t="0" b="0"/>
          <a:stretch/>
        </p:blipFill>
        <p:spPr>
          <a:xfrm>
            <a:off x="1827747" y="3455286"/>
            <a:ext cx="5064642" cy="3376428"/>
          </a:xfrm>
          <a:prstGeom prst="rect">
            <a:avLst/>
          </a:prstGeom>
        </p:spPr>
      </p:pic>
      <p:sp>
        <p:nvSpPr>
          <p:cNvPr id="7" name="Shape 3"/>
          <p:cNvSpPr/>
          <p:nvPr/>
        </p:nvSpPr>
        <p:spPr>
          <a:xfrm>
            <a:off x="8243888" y="874974"/>
            <a:ext cx="571500" cy="19050"/>
          </a:xfrm>
          <a:prstGeom prst="rect">
            <a:avLst/>
          </a:prstGeom>
          <a:solidFill>
            <a:srgbClr val="F5A623"/>
          </a:solidFill>
          <a:ln/>
        </p:spPr>
      </p:sp>
      <p:sp>
        <p:nvSpPr>
          <p:cNvPr id="8" name="Text 4"/>
          <p:cNvSpPr/>
          <p:nvPr/>
        </p:nvSpPr>
        <p:spPr>
          <a:xfrm>
            <a:off x="8986838" y="770199"/>
            <a:ext cx="3701995"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B6862B"/>
                </a:solidFill>
                <a:latin typeface="Arial" pitchFamily="34" charset="0"/>
                <a:ea typeface="Arial" pitchFamily="34" charset="-122"/>
                <a:cs typeface="Arial" pitchFamily="34" charset="-120"/>
              </a:rPr>
              <a:t>MEET THE FOUNDER</a:t>
            </a:r>
            <a:endParaRPr lang="en-US" sz="1800" dirty="0"/>
          </a:p>
        </p:txBody>
      </p:sp>
      <p:sp>
        <p:nvSpPr>
          <p:cNvPr id="9" name="Text 5"/>
          <p:cNvSpPr/>
          <p:nvPr/>
        </p:nvSpPr>
        <p:spPr>
          <a:xfrm>
            <a:off x="8243888" y="1261757"/>
            <a:ext cx="9581510" cy="742950"/>
          </a:xfrm>
          <a:prstGeom prst="rect">
            <a:avLst/>
          </a:prstGeom>
          <a:noFill/>
          <a:ln/>
        </p:spPr>
        <p:txBody>
          <a:bodyPr wrap="square" lIns="25400" tIns="25400" rIns="25400" bIns="25400" rtlCol="0" anchor="t">
            <a:normAutofit/>
          </a:bodyPr>
          <a:lstStyle/>
          <a:p>
            <a:pPr algn="l" indent="0" marL="0">
              <a:lnSpc>
                <a:spcPct val="100000"/>
              </a:lnSpc>
              <a:buNone/>
            </a:pPr>
            <a:r>
              <a:rPr lang="en-US" sz="5550" b="1" dirty="0">
                <a:solidFill>
                  <a:srgbClr val="0D3D47">
                    <a:alpha val="86000"/>
                  </a:srgbClr>
                </a:solidFill>
                <a:latin typeface="Georgia" pitchFamily="34" charset="0"/>
                <a:ea typeface="Georgia" pitchFamily="34" charset="-122"/>
                <a:cs typeface="Georgia" pitchFamily="34" charset="-120"/>
              </a:rPr>
              <a:t>Naje Badu Love</a:t>
            </a:r>
            <a:endParaRPr lang="en-US" sz="5550" dirty="0"/>
          </a:p>
        </p:txBody>
      </p:sp>
      <p:sp>
        <p:nvSpPr>
          <p:cNvPr id="10" name="Text 6"/>
          <p:cNvSpPr/>
          <p:nvPr/>
        </p:nvSpPr>
        <p:spPr>
          <a:xfrm>
            <a:off x="8243888" y="2199082"/>
            <a:ext cx="8971778" cy="704850"/>
          </a:xfrm>
          <a:prstGeom prst="rect">
            <a:avLst/>
          </a:prstGeom>
          <a:noFill/>
          <a:ln/>
        </p:spPr>
        <p:txBody>
          <a:bodyPr wrap="square" lIns="25400" tIns="25400" rIns="25400" bIns="25400" rtlCol="0" anchor="t">
            <a:normAutofit/>
          </a:bodyPr>
          <a:lstStyle/>
          <a:p>
            <a:pPr algn="l" indent="0" marL="0">
              <a:lnSpc>
                <a:spcPct val="140000"/>
              </a:lnSpc>
              <a:buNone/>
            </a:pPr>
            <a:r>
              <a:rPr lang="en-US" sz="1875" spc="19" kern="0" dirty="0">
                <a:solidFill>
                  <a:srgbClr val="F5A623">
                    <a:alpha val="79000"/>
                  </a:srgbClr>
                </a:solidFill>
                <a:latin typeface="Arial" pitchFamily="34" charset="0"/>
                <a:ea typeface="Arial" pitchFamily="34" charset="-122"/>
                <a:cs typeface="Arial" pitchFamily="34" charset="-120"/>
              </a:rPr>
              <a:t>Author · Coach · Speaker · Community Builder · Former NCAA Official · Entrepreneur</a:t>
            </a:r>
            <a:endParaRPr lang="en-US" sz="1875" dirty="0"/>
          </a:p>
        </p:txBody>
      </p:sp>
      <p:sp>
        <p:nvSpPr>
          <p:cNvPr id="11" name="Text 7"/>
          <p:cNvSpPr/>
          <p:nvPr/>
        </p:nvSpPr>
        <p:spPr>
          <a:xfrm>
            <a:off x="8243888" y="3262933"/>
            <a:ext cx="257473" cy="1073943"/>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2" name="Text 8"/>
          <p:cNvSpPr/>
          <p:nvPr/>
        </p:nvSpPr>
        <p:spPr>
          <a:xfrm>
            <a:off x="8558510" y="3262933"/>
            <a:ext cx="3926293" cy="1073943"/>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20+ years in personal development &amp; wellness</a:t>
            </a:r>
            <a:endParaRPr lang="en-US" sz="1875" dirty="0"/>
          </a:p>
        </p:txBody>
      </p:sp>
      <p:sp>
        <p:nvSpPr>
          <p:cNvPr id="13" name="Text 9"/>
          <p:cNvSpPr/>
          <p:nvPr/>
        </p:nvSpPr>
        <p:spPr>
          <a:xfrm>
            <a:off x="12827645" y="3318219"/>
            <a:ext cx="257473" cy="1073944"/>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4" name="Text 10"/>
          <p:cNvSpPr/>
          <p:nvPr/>
        </p:nvSpPr>
        <p:spPr>
          <a:xfrm>
            <a:off x="13142268" y="3318219"/>
            <a:ext cx="3926446" cy="1073944"/>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An authentic, relatable approach that resonates with audiences worldwide</a:t>
            </a:r>
            <a:endParaRPr lang="en-US" sz="1875" dirty="0"/>
          </a:p>
        </p:txBody>
      </p:sp>
      <p:sp>
        <p:nvSpPr>
          <p:cNvPr id="15" name="Text 11"/>
          <p:cNvSpPr/>
          <p:nvPr/>
        </p:nvSpPr>
        <p:spPr>
          <a:xfrm>
            <a:off x="8243888" y="4612436"/>
            <a:ext cx="257473" cy="1419225"/>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6" name="Text 12"/>
          <p:cNvSpPr/>
          <p:nvPr/>
        </p:nvSpPr>
        <p:spPr>
          <a:xfrm>
            <a:off x="8558510" y="4612436"/>
            <a:ext cx="3926293" cy="1419225"/>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Based in Dallas · Atlanta · Los Angeles</a:t>
            </a:r>
            <a:endParaRPr lang="en-US" sz="187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gradFill rotWithShape="1">
            <a:gsLst>
              <a:gs pos="0">
                <a:srgbClr val="0D3D47">
                  <a:alpha val="100000"/>
                </a:srgbClr>
              </a:gs>
              <a:gs pos="100000">
                <a:srgbClr val="082E36">
                  <a:alpha val="100000"/>
                </a:srgbClr>
              </a:gs>
            </a:gsLst>
            <a:lin ang="3900000" scaled="0"/>
          </a:gradFill>
          <a:ln/>
        </p:spPr>
      </p:sp>
      <p:sp>
        <p:nvSpPr>
          <p:cNvPr id="3" name="Shape 1"/>
          <p:cNvSpPr/>
          <p:nvPr/>
        </p:nvSpPr>
        <p:spPr>
          <a:xfrm>
            <a:off x="-2264589" y="-2351356"/>
            <a:ext cx="8247840" cy="8247841"/>
          </a:xfrm>
          <a:prstGeom prst="ellipse">
            <a:avLst/>
          </a:prstGeom>
          <a:gradFill rotWithShape="1">
            <a:gsLst>
              <a:gs pos="0">
                <a:srgbClr val="F5A623">
                  <a:alpha val="17000"/>
                </a:srgbClr>
              </a:gs>
              <a:gs pos="70000">
                <a:srgbClr val="F5A623">
                  <a:alpha val="0"/>
                </a:srgbClr>
              </a:gs>
            </a:gsLst>
            <a:path path="circle">
              <a:fillToRect l="50000" t="50000" r="50000" b="50000"/>
            </a:path>
          </a:gradFill>
          <a:ln/>
        </p:spPr>
      </p:sp>
      <p:pic>
        <p:nvPicPr>
          <p:cNvPr id="4" name="Image 0" descr="preencoded.png">    </p:cNvPr>
          <p:cNvPicPr>
            <a:picLocks noChangeAspect="1"/>
          </p:cNvPicPr>
          <p:nvPr/>
        </p:nvPicPr>
        <p:blipFill>
          <a:blip r:embed="rId1">
            <a:alphaModFix amt="80000"/>
          </a:blip>
          <a:stretch>
            <a:fillRect/>
          </a:stretch>
        </p:blipFill>
        <p:spPr>
          <a:xfrm>
            <a:off x="17125950" y="514350"/>
            <a:ext cx="552450" cy="552450"/>
          </a:xfrm>
          <a:prstGeom prst="rect">
            <a:avLst/>
          </a:prstGeom>
        </p:spPr>
      </p:pic>
      <p:sp>
        <p:nvSpPr>
          <p:cNvPr id="5" name="Shape 2"/>
          <p:cNvSpPr/>
          <p:nvPr/>
        </p:nvSpPr>
        <p:spPr>
          <a:xfrm>
            <a:off x="1333500" y="2222288"/>
            <a:ext cx="571500" cy="19050"/>
          </a:xfrm>
          <a:prstGeom prst="rect">
            <a:avLst/>
          </a:prstGeom>
          <a:solidFill>
            <a:srgbClr val="F5A623"/>
          </a:solidFill>
          <a:ln/>
        </p:spPr>
      </p:sp>
      <p:sp>
        <p:nvSpPr>
          <p:cNvPr id="6" name="Text 3"/>
          <p:cNvSpPr/>
          <p:nvPr/>
        </p:nvSpPr>
        <p:spPr>
          <a:xfrm>
            <a:off x="2076450" y="2117513"/>
            <a:ext cx="4781833"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F5A623"/>
                </a:solidFill>
                <a:latin typeface="Arial" pitchFamily="34" charset="0"/>
                <a:ea typeface="Arial" pitchFamily="34" charset="-122"/>
                <a:cs typeface="Arial" pitchFamily="34" charset="-120"/>
              </a:rPr>
              <a:t>THE FOUNDER'S JOURNEY</a:t>
            </a:r>
            <a:endParaRPr lang="en-US" sz="1800" dirty="0"/>
          </a:p>
        </p:txBody>
      </p:sp>
      <p:sp>
        <p:nvSpPr>
          <p:cNvPr id="7" name="Text 4"/>
          <p:cNvSpPr/>
          <p:nvPr/>
        </p:nvSpPr>
        <p:spPr>
          <a:xfrm>
            <a:off x="1333500" y="2602546"/>
            <a:ext cx="10247486" cy="771079"/>
          </a:xfrm>
          <a:prstGeom prst="rect">
            <a:avLst/>
          </a:prstGeom>
          <a:noFill/>
          <a:ln/>
        </p:spPr>
        <p:txBody>
          <a:bodyPr wrap="square" lIns="25400" tIns="25400" rIns="25400" bIns="25400" rtlCol="0" anchor="t">
            <a:normAutofit/>
          </a:bodyPr>
          <a:lstStyle/>
          <a:p>
            <a:pPr algn="l" indent="0" marL="0">
              <a:lnSpc>
                <a:spcPct val="104000"/>
              </a:lnSpc>
              <a:buNone/>
            </a:pPr>
            <a:r>
              <a:rPr lang="en-US" sz="5550" b="1" dirty="0">
                <a:solidFill>
                  <a:srgbClr val="FBF8F1">
                    <a:alpha val="93000"/>
                  </a:srgbClr>
                </a:solidFill>
                <a:latin typeface="Georgia" pitchFamily="34" charset="0"/>
                <a:ea typeface="Georgia" pitchFamily="34" charset="-122"/>
                <a:cs typeface="Georgia" pitchFamily="34" charset="-120"/>
              </a:rPr>
              <a:t>A Different Way of Seeing</a:t>
            </a:r>
            <a:endParaRPr lang="en-US" sz="5550" dirty="0"/>
          </a:p>
        </p:txBody>
      </p:sp>
      <p:sp>
        <p:nvSpPr>
          <p:cNvPr id="8" name="Text 5"/>
          <p:cNvSpPr/>
          <p:nvPr/>
        </p:nvSpPr>
        <p:spPr>
          <a:xfrm>
            <a:off x="1333500" y="3538962"/>
            <a:ext cx="10247486" cy="371475"/>
          </a:xfrm>
          <a:prstGeom prst="rect">
            <a:avLst/>
          </a:prstGeom>
          <a:noFill/>
          <a:ln/>
        </p:spPr>
        <p:txBody>
          <a:bodyPr wrap="square" lIns="25400" tIns="25400" rIns="25400" bIns="25400" rtlCol="0" anchor="t">
            <a:normAutofit/>
          </a:bodyPr>
          <a:lstStyle/>
          <a:p>
            <a:pPr algn="l" indent="0" marL="0">
              <a:lnSpc>
                <a:spcPct val="140000"/>
              </a:lnSpc>
              <a:buNone/>
            </a:pPr>
            <a:r>
              <a:rPr lang="en-US" sz="1875" spc="38" kern="0" dirty="0">
                <a:solidFill>
                  <a:srgbClr val="F4BA48">
                    <a:alpha val="89000"/>
                  </a:srgbClr>
                </a:solidFill>
                <a:latin typeface="Arial" pitchFamily="34" charset="0"/>
                <a:ea typeface="Arial" pitchFamily="34" charset="-122"/>
                <a:cs typeface="Arial" pitchFamily="34" charset="-120"/>
              </a:rPr>
              <a:t>Autism · Introversion · Healing · Self-Discovery · Authentic Leadership</a:t>
            </a:r>
            <a:endParaRPr lang="en-US" sz="1875" dirty="0"/>
          </a:p>
        </p:txBody>
      </p:sp>
      <p:sp>
        <p:nvSpPr>
          <p:cNvPr id="9" name="Text 6"/>
          <p:cNvSpPr/>
          <p:nvPr/>
        </p:nvSpPr>
        <p:spPr>
          <a:xfrm>
            <a:off x="1333500" y="4215422"/>
            <a:ext cx="257473" cy="714375"/>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0" name="Text 7"/>
          <p:cNvSpPr/>
          <p:nvPr/>
        </p:nvSpPr>
        <p:spPr>
          <a:xfrm>
            <a:off x="1648123" y="4215422"/>
            <a:ext cx="4247901" cy="714375"/>
          </a:xfrm>
          <a:prstGeom prst="rect">
            <a:avLst/>
          </a:prstGeom>
          <a:noFill/>
          <a:ln/>
        </p:spPr>
        <p:txBody>
          <a:bodyPr wrap="square" lIns="25400" tIns="25400" rIns="25400" bIns="25400" rtlCol="0" anchor="t">
            <a:normAutofit/>
          </a:bodyPr>
          <a:lstStyle/>
          <a:p>
            <a:pPr algn="l" indent="0" marL="0">
              <a:lnSpc>
                <a:spcPct val="142000"/>
              </a:lnSpc>
              <a:buNone/>
            </a:pPr>
            <a:r>
              <a:rPr lang="en-US" sz="1875" dirty="0">
                <a:solidFill>
                  <a:srgbClr val="F6F1E7">
                    <a:alpha val="82000"/>
                  </a:srgbClr>
                </a:solidFill>
                <a:latin typeface="Arial" pitchFamily="34" charset="0"/>
                <a:ea typeface="Arial" pitchFamily="34" charset="-122"/>
                <a:cs typeface="Arial" pitchFamily="34" charset="-120"/>
              </a:rPr>
              <a:t>Autistic — and it is central to how she leads.</a:t>
            </a:r>
            <a:endParaRPr lang="en-US" sz="1875" dirty="0"/>
          </a:p>
        </p:txBody>
      </p:sp>
      <p:sp>
        <p:nvSpPr>
          <p:cNvPr id="11" name="Text 8"/>
          <p:cNvSpPr/>
          <p:nvPr/>
        </p:nvSpPr>
        <p:spPr>
          <a:xfrm>
            <a:off x="6210449" y="4244591"/>
            <a:ext cx="257473" cy="714375"/>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2" name="Text 9"/>
          <p:cNvSpPr/>
          <p:nvPr/>
        </p:nvSpPr>
        <p:spPr>
          <a:xfrm>
            <a:off x="6525071" y="4244591"/>
            <a:ext cx="4248055" cy="714375"/>
          </a:xfrm>
          <a:prstGeom prst="rect">
            <a:avLst/>
          </a:prstGeom>
          <a:noFill/>
          <a:ln/>
        </p:spPr>
        <p:txBody>
          <a:bodyPr wrap="square" lIns="25400" tIns="25400" rIns="25400" bIns="25400" rtlCol="0" anchor="t">
            <a:normAutofit/>
          </a:bodyPr>
          <a:lstStyle/>
          <a:p>
            <a:pPr algn="l" indent="0" marL="0">
              <a:lnSpc>
                <a:spcPct val="142000"/>
              </a:lnSpc>
              <a:buNone/>
            </a:pPr>
            <a:r>
              <a:rPr lang="en-US" sz="1875" dirty="0">
                <a:solidFill>
                  <a:srgbClr val="F6F1E7">
                    <a:alpha val="82000"/>
                  </a:srgbClr>
                </a:solidFill>
                <a:latin typeface="Arial" pitchFamily="34" charset="0"/>
                <a:ea typeface="Arial" pitchFamily="34" charset="-122"/>
                <a:cs typeface="Arial" pitchFamily="34" charset="-120"/>
              </a:rPr>
              <a:t>Introverted by nature, fluent in deep, one-to-one connection.</a:t>
            </a:r>
            <a:endParaRPr lang="en-US" sz="1875" dirty="0"/>
          </a:p>
        </p:txBody>
      </p:sp>
      <p:sp>
        <p:nvSpPr>
          <p:cNvPr id="13" name="Text 10"/>
          <p:cNvSpPr/>
          <p:nvPr/>
        </p:nvSpPr>
        <p:spPr>
          <a:xfrm>
            <a:off x="1333500" y="5118683"/>
            <a:ext cx="257473" cy="1052513"/>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4" name="Text 11"/>
          <p:cNvSpPr/>
          <p:nvPr/>
        </p:nvSpPr>
        <p:spPr>
          <a:xfrm>
            <a:off x="1648123" y="5118683"/>
            <a:ext cx="4247901" cy="1052513"/>
          </a:xfrm>
          <a:prstGeom prst="rect">
            <a:avLst/>
          </a:prstGeom>
          <a:noFill/>
          <a:ln/>
        </p:spPr>
        <p:txBody>
          <a:bodyPr wrap="square" lIns="25400" tIns="25400" rIns="25400" bIns="25400" rtlCol="0" anchor="t">
            <a:normAutofit/>
          </a:bodyPr>
          <a:lstStyle/>
          <a:p>
            <a:pPr algn="l" indent="0" marL="0">
              <a:lnSpc>
                <a:spcPct val="142000"/>
              </a:lnSpc>
              <a:buNone/>
            </a:pPr>
            <a:r>
              <a:rPr lang="en-US" sz="1875" dirty="0">
                <a:solidFill>
                  <a:srgbClr val="F6F1E7">
                    <a:alpha val="82000"/>
                  </a:srgbClr>
                </a:solidFill>
                <a:latin typeface="Arial" pitchFamily="34" charset="0"/>
                <a:ea typeface="Arial" pitchFamily="34" charset="-122"/>
                <a:cs typeface="Arial" pitchFamily="34" charset="-120"/>
              </a:rPr>
              <a:t>Her autism shapes a pattern-level empathy — sensing what others feel but cannot yet name.</a:t>
            </a:r>
            <a:endParaRPr lang="en-US" sz="1875" dirty="0"/>
          </a:p>
        </p:txBody>
      </p:sp>
      <p:sp>
        <p:nvSpPr>
          <p:cNvPr id="15" name="Text 12"/>
          <p:cNvSpPr/>
          <p:nvPr/>
        </p:nvSpPr>
        <p:spPr>
          <a:xfrm>
            <a:off x="6210449" y="5190563"/>
            <a:ext cx="257473" cy="1052513"/>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6" name="Text 13"/>
          <p:cNvSpPr/>
          <p:nvPr/>
        </p:nvSpPr>
        <p:spPr>
          <a:xfrm>
            <a:off x="6525071" y="5190563"/>
            <a:ext cx="4248055" cy="1052513"/>
          </a:xfrm>
          <a:prstGeom prst="rect">
            <a:avLst/>
          </a:prstGeom>
          <a:noFill/>
          <a:ln/>
        </p:spPr>
        <p:txBody>
          <a:bodyPr wrap="square" lIns="25400" tIns="25400" rIns="25400" bIns="25400" rtlCol="0" anchor="t">
            <a:normAutofit/>
          </a:bodyPr>
          <a:lstStyle/>
          <a:p>
            <a:pPr algn="l" indent="0" marL="0">
              <a:lnSpc>
                <a:spcPct val="142000"/>
              </a:lnSpc>
              <a:buNone/>
            </a:pPr>
            <a:r>
              <a:rPr lang="en-US" sz="1875" dirty="0">
                <a:solidFill>
                  <a:srgbClr val="F6F1E7">
                    <a:alpha val="82000"/>
                  </a:srgbClr>
                </a:solidFill>
                <a:latin typeface="Arial" pitchFamily="34" charset="0"/>
                <a:ea typeface="Arial" pitchFamily="34" charset="-122"/>
                <a:cs typeface="Arial" pitchFamily="34" charset="-120"/>
              </a:rPr>
              <a:t>Her introversion creates calm, unhurried rooms where people feel safe enough to be honest.</a:t>
            </a:r>
            <a:endParaRPr lang="en-US" sz="1875" dirty="0"/>
          </a:p>
        </p:txBody>
      </p:sp>
      <p:sp>
        <p:nvSpPr>
          <p:cNvPr id="17" name="Text 14"/>
          <p:cNvSpPr/>
          <p:nvPr/>
        </p:nvSpPr>
        <p:spPr>
          <a:xfrm>
            <a:off x="1333500" y="6466577"/>
            <a:ext cx="257473" cy="2066925"/>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8" name="Text 15"/>
          <p:cNvSpPr/>
          <p:nvPr/>
        </p:nvSpPr>
        <p:spPr>
          <a:xfrm>
            <a:off x="1648123" y="6466577"/>
            <a:ext cx="4247901" cy="2066925"/>
          </a:xfrm>
          <a:prstGeom prst="rect">
            <a:avLst/>
          </a:prstGeom>
          <a:noFill/>
          <a:ln/>
        </p:spPr>
        <p:txBody>
          <a:bodyPr wrap="square" lIns="25400" tIns="25400" rIns="25400" bIns="25400" rtlCol="0" anchor="t">
            <a:normAutofit/>
          </a:bodyPr>
          <a:lstStyle/>
          <a:p>
            <a:pPr algn="l" indent="0" marL="0">
              <a:lnSpc>
                <a:spcPct val="142000"/>
              </a:lnSpc>
              <a:buNone/>
            </a:pPr>
            <a:r>
              <a:rPr lang="en-US" sz="1875" dirty="0">
                <a:solidFill>
                  <a:srgbClr val="F6F1E7">
                    <a:alpha val="82000"/>
                  </a:srgbClr>
                </a:solidFill>
                <a:latin typeface="Arial" pitchFamily="34" charset="0"/>
                <a:ea typeface="Arial" pitchFamily="34" charset="-122"/>
                <a:cs typeface="Arial" pitchFamily="34" charset="-120"/>
              </a:rPr>
              <a:t>Her own healing and self-discovery became the blueprint for the work she now guides others through.</a:t>
            </a:r>
            <a:endParaRPr lang="en-US" sz="1875" dirty="0"/>
          </a:p>
        </p:txBody>
      </p:sp>
      <p:sp>
        <p:nvSpPr>
          <p:cNvPr id="19" name="Shape 16"/>
          <p:cNvSpPr/>
          <p:nvPr/>
        </p:nvSpPr>
        <p:spPr>
          <a:xfrm rot="-142876">
            <a:off x="12478364" y="2253277"/>
            <a:ext cx="3447119" cy="3447119"/>
          </a:xfrm>
          <a:prstGeom prst="ellipse">
            <a:avLst/>
          </a:prstGeom>
          <a:gradFill rotWithShape="1">
            <a:gsLst>
              <a:gs pos="0">
                <a:srgbClr val="1A5F6A">
                  <a:alpha val="76000"/>
                </a:srgbClr>
              </a:gs>
              <a:gs pos="70000">
                <a:srgbClr val="0D3D47">
                  <a:alpha val="76000"/>
                </a:srgbClr>
              </a:gs>
            </a:gsLst>
            <a:path path="circle">
              <a:fillToRect l="50000" t="40000" r="50000" b="60000"/>
            </a:path>
          </a:gradFill>
          <a:ln/>
        </p:spPr>
      </p:sp>
      <p:sp>
        <p:nvSpPr>
          <p:cNvPr id="20" name="Shape 17"/>
          <p:cNvSpPr/>
          <p:nvPr/>
        </p:nvSpPr>
        <p:spPr>
          <a:xfrm rot="-142876">
            <a:off x="12251580" y="1978867"/>
            <a:ext cx="3900687" cy="3900687"/>
          </a:xfrm>
          <a:prstGeom prst="ellipse">
            <a:avLst/>
          </a:prstGeom>
          <a:ln w="9071">
            <a:solidFill>
              <a:srgbClr val="F5A623">
                <a:alpha val="34000"/>
              </a:srgbClr>
            </a:solidFill>
            <a:prstDash val="solid"/>
          </a:ln>
        </p:spPr>
      </p:sp>
      <p:pic>
        <p:nvPicPr>
          <p:cNvPr id="21" name="Image 1" descr="preencoded.png">    </p:cNvPr>
          <p:cNvPicPr>
            <a:picLocks noChangeAspect="1"/>
          </p:cNvPicPr>
          <p:nvPr/>
        </p:nvPicPr>
        <p:blipFill>
          <a:blip r:embed="rId2">
            <a:alphaModFix amt="86000"/>
          </a:blip>
          <a:srcRect l="-2" r="-2" t="0" b="0"/>
          <a:stretch/>
        </p:blipFill>
        <p:spPr>
          <a:xfrm>
            <a:off x="12323258" y="3168991"/>
            <a:ext cx="3757331" cy="2504789"/>
          </a:xfrm>
          <a:prstGeom prst="rect">
            <a:avLst/>
          </a:prstGeom>
        </p:spPr>
      </p:pic>
      <p:sp>
        <p:nvSpPr>
          <p:cNvPr id="22" name="Text 18"/>
          <p:cNvSpPr/>
          <p:nvPr/>
        </p:nvSpPr>
        <p:spPr>
          <a:xfrm>
            <a:off x="11366921" y="6331629"/>
            <a:ext cx="5670154" cy="1043880"/>
          </a:xfrm>
          <a:prstGeom prst="rect">
            <a:avLst/>
          </a:prstGeom>
          <a:noFill/>
          <a:ln/>
        </p:spPr>
        <p:txBody>
          <a:bodyPr wrap="square" lIns="25400" tIns="25400" rIns="25400" bIns="25400" rtlCol="0" anchor="t">
            <a:normAutofit/>
          </a:bodyPr>
          <a:lstStyle/>
          <a:p>
            <a:pPr algn="ctr" indent="0" marL="0">
              <a:lnSpc>
                <a:spcPct val="132000"/>
              </a:lnSpc>
              <a:buNone/>
            </a:pPr>
            <a:r>
              <a:rPr lang="en-US" sz="3000" b="1" i="1" dirty="0">
                <a:solidFill>
                  <a:srgbClr val="F5A623">
                    <a:alpha val="38000"/>
                  </a:srgbClr>
                </a:solidFill>
                <a:latin typeface="Georgia" pitchFamily="34" charset="0"/>
                <a:ea typeface="Georgia" pitchFamily="34" charset="-122"/>
                <a:cs typeface="Georgia" pitchFamily="34" charset="-120"/>
              </a:rPr>
              <a:t>“I create the spaces I once needed.”</a:t>
            </a:r>
            <a:endParaRPr lang="en-US" sz="3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6F1E7"/>
          </a:solidFill>
          <a:ln/>
        </p:spPr>
      </p:sp>
      <p:sp>
        <p:nvSpPr>
          <p:cNvPr id="3" name="Shape 1"/>
          <p:cNvSpPr/>
          <p:nvPr/>
        </p:nvSpPr>
        <p:spPr>
          <a:xfrm>
            <a:off x="13520440" y="6571077"/>
            <a:ext cx="6401035" cy="6401035"/>
          </a:xfrm>
          <a:prstGeom prst="ellipse">
            <a:avLst/>
          </a:prstGeom>
          <a:gradFill rotWithShape="1">
            <a:gsLst>
              <a:gs pos="0">
                <a:srgbClr val="F5A623">
                  <a:alpha val="12000"/>
                </a:srgbClr>
              </a:gs>
              <a:gs pos="70000">
                <a:srgbClr val="F5A623">
                  <a:alpha val="0"/>
                </a:srgbClr>
              </a:gs>
            </a:gsLst>
            <a:path path="circle">
              <a:fillToRect l="50000" t="50000" r="50000" b="50000"/>
            </a:path>
          </a:gradFill>
          <a:ln/>
        </p:spPr>
      </p:sp>
      <p:pic>
        <p:nvPicPr>
          <p:cNvPr id="4" name="Image 0" descr="preencoded.png">    </p:cNvPr>
          <p:cNvPicPr>
            <a:picLocks noChangeAspect="1"/>
          </p:cNvPicPr>
          <p:nvPr/>
        </p:nvPicPr>
        <p:blipFill>
          <a:blip r:embed="rId1">
            <a:alphaModFix amt="78000"/>
          </a:blip>
          <a:stretch>
            <a:fillRect/>
          </a:stretch>
        </p:blipFill>
        <p:spPr>
          <a:xfrm>
            <a:off x="17087850" y="476250"/>
            <a:ext cx="590550" cy="590550"/>
          </a:xfrm>
          <a:prstGeom prst="rect">
            <a:avLst/>
          </a:prstGeom>
        </p:spPr>
      </p:pic>
      <p:sp>
        <p:nvSpPr>
          <p:cNvPr id="5" name="Shape 2"/>
          <p:cNvSpPr/>
          <p:nvPr/>
        </p:nvSpPr>
        <p:spPr>
          <a:xfrm rot="-149542">
            <a:off x="1826011" y="2609442"/>
            <a:ext cx="5068115" cy="5068115"/>
          </a:xfrm>
          <a:prstGeom prst="ellipse">
            <a:avLst/>
          </a:prstGeom>
          <a:ln w="9050">
            <a:solidFill>
              <a:srgbClr val="F5A623">
                <a:alpha val="30000"/>
              </a:srgbClr>
            </a:solidFill>
            <a:prstDash val="solid"/>
          </a:ln>
        </p:spPr>
      </p:sp>
      <p:sp>
        <p:nvSpPr>
          <p:cNvPr id="6" name="Shape 3"/>
          <p:cNvSpPr/>
          <p:nvPr/>
        </p:nvSpPr>
        <p:spPr>
          <a:xfrm>
            <a:off x="2332521" y="3115952"/>
            <a:ext cx="4055097" cy="4055097"/>
          </a:xfrm>
          <a:prstGeom prst="ellipse">
            <a:avLst/>
          </a:prstGeom>
          <a:gradFill rotWithShape="1">
            <a:gsLst>
              <a:gs pos="0">
                <a:srgbClr val="1A5F6A">
                  <a:alpha val="90000"/>
                </a:srgbClr>
              </a:gs>
              <a:gs pos="64000">
                <a:srgbClr val="0D3D47">
                  <a:alpha val="90000"/>
                </a:srgbClr>
              </a:gs>
              <a:gs pos="100000">
                <a:srgbClr val="082E36">
                  <a:alpha val="90000"/>
                </a:srgbClr>
              </a:gs>
            </a:gsLst>
            <a:path path="circle">
              <a:fillToRect l="50000" t="38000" r="50000" b="62000"/>
            </a:path>
          </a:gradFill>
          <a:ln/>
          <a:effectLst>
            <a:outerShdw sx="100000" sy="100000" kx="0" ky="0" algn="bl" rotWithShape="0" blurRad="666750" dist="285750" dir="5400000">
              <a:srgbClr val="0D3D47">
                <a:alpha val="27022"/>
              </a:srgbClr>
            </a:outerShdw>
          </a:effectLst>
        </p:spPr>
      </p:sp>
      <p:pic>
        <p:nvPicPr>
          <p:cNvPr id="7" name="Image 1" descr="preencoded.png">    </p:cNvPr>
          <p:cNvPicPr>
            <a:picLocks noChangeAspect="1"/>
          </p:cNvPicPr>
          <p:nvPr/>
        </p:nvPicPr>
        <p:blipFill>
          <a:blip r:embed="rId2"/>
          <a:srcRect l="0" r="0" t="0" b="29306"/>
          <a:stretch/>
        </p:blipFill>
        <p:spPr>
          <a:xfrm>
            <a:off x="1967606" y="3359228"/>
            <a:ext cx="4784925" cy="4784925"/>
          </a:xfrm>
          <a:prstGeom prst="rect">
            <a:avLst/>
          </a:prstGeom>
        </p:spPr>
      </p:pic>
      <p:sp>
        <p:nvSpPr>
          <p:cNvPr id="8" name="Shape 4"/>
          <p:cNvSpPr/>
          <p:nvPr/>
        </p:nvSpPr>
        <p:spPr>
          <a:xfrm>
            <a:off x="8243888" y="1892954"/>
            <a:ext cx="571500" cy="19050"/>
          </a:xfrm>
          <a:prstGeom prst="rect">
            <a:avLst/>
          </a:prstGeom>
          <a:solidFill>
            <a:srgbClr val="F5A623"/>
          </a:solidFill>
          <a:ln/>
        </p:spPr>
      </p:sp>
      <p:sp>
        <p:nvSpPr>
          <p:cNvPr id="9" name="Text 5"/>
          <p:cNvSpPr/>
          <p:nvPr/>
        </p:nvSpPr>
        <p:spPr>
          <a:xfrm>
            <a:off x="8986838" y="1788179"/>
            <a:ext cx="4263033"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B6862B"/>
                </a:solidFill>
                <a:latin typeface="Arial" pitchFamily="34" charset="0"/>
                <a:ea typeface="Arial" pitchFamily="34" charset="-122"/>
                <a:cs typeface="Arial" pitchFamily="34" charset="-120"/>
              </a:rPr>
              <a:t>MEET THE LEADERSHIP</a:t>
            </a:r>
            <a:endParaRPr lang="en-US" sz="1800" dirty="0"/>
          </a:p>
        </p:txBody>
      </p:sp>
      <p:sp>
        <p:nvSpPr>
          <p:cNvPr id="10" name="Text 6"/>
          <p:cNvSpPr/>
          <p:nvPr/>
        </p:nvSpPr>
        <p:spPr>
          <a:xfrm>
            <a:off x="8243888" y="2274065"/>
            <a:ext cx="9581510" cy="742950"/>
          </a:xfrm>
          <a:prstGeom prst="rect">
            <a:avLst/>
          </a:prstGeom>
          <a:noFill/>
          <a:ln/>
        </p:spPr>
        <p:txBody>
          <a:bodyPr wrap="square" lIns="25400" tIns="25400" rIns="25400" bIns="25400" rtlCol="0" anchor="t">
            <a:normAutofit/>
          </a:bodyPr>
          <a:lstStyle/>
          <a:p>
            <a:pPr algn="l" indent="0" marL="0">
              <a:lnSpc>
                <a:spcPct val="100000"/>
              </a:lnSpc>
              <a:buNone/>
            </a:pPr>
            <a:r>
              <a:rPr lang="en-US" sz="5550" b="1" dirty="0">
                <a:solidFill>
                  <a:srgbClr val="0D3D47">
                    <a:alpha val="92000"/>
                  </a:srgbClr>
                </a:solidFill>
                <a:latin typeface="Georgia" pitchFamily="34" charset="0"/>
                <a:ea typeface="Georgia" pitchFamily="34" charset="-122"/>
                <a:cs typeface="Georgia" pitchFamily="34" charset="-120"/>
              </a:rPr>
              <a:t>Nicole VanZandt</a:t>
            </a:r>
            <a:endParaRPr lang="en-US" sz="5550" dirty="0"/>
          </a:p>
        </p:txBody>
      </p:sp>
      <p:sp>
        <p:nvSpPr>
          <p:cNvPr id="11" name="Text 7"/>
          <p:cNvSpPr/>
          <p:nvPr/>
        </p:nvSpPr>
        <p:spPr>
          <a:xfrm>
            <a:off x="8243888" y="3202677"/>
            <a:ext cx="9581510" cy="371475"/>
          </a:xfrm>
          <a:prstGeom prst="rect">
            <a:avLst/>
          </a:prstGeom>
          <a:noFill/>
          <a:ln/>
        </p:spPr>
        <p:txBody>
          <a:bodyPr wrap="square" lIns="25400" tIns="25400" rIns="25400" bIns="25400" rtlCol="0" anchor="t">
            <a:normAutofit/>
          </a:bodyPr>
          <a:lstStyle/>
          <a:p>
            <a:pPr algn="l" indent="0" marL="0">
              <a:lnSpc>
                <a:spcPct val="140000"/>
              </a:lnSpc>
              <a:buNone/>
            </a:pPr>
            <a:r>
              <a:rPr lang="en-US" sz="1875" dirty="0">
                <a:solidFill>
                  <a:srgbClr val="F5A623">
                    <a:alpha val="88000"/>
                  </a:srgbClr>
                </a:solidFill>
                <a:latin typeface="Arial" pitchFamily="34" charset="0"/>
                <a:ea typeface="Arial" pitchFamily="34" charset="-122"/>
                <a:cs typeface="Arial" pitchFamily="34" charset="-120"/>
              </a:rPr>
              <a:t>Chief Marketing Officer · Partnerships · Community · Brand Growth</a:t>
            </a:r>
            <a:endParaRPr lang="en-US" sz="1875" dirty="0"/>
          </a:p>
        </p:txBody>
      </p:sp>
      <p:sp>
        <p:nvSpPr>
          <p:cNvPr id="12" name="Text 8"/>
          <p:cNvSpPr/>
          <p:nvPr/>
        </p:nvSpPr>
        <p:spPr>
          <a:xfrm>
            <a:off x="8243888" y="3919211"/>
            <a:ext cx="257473" cy="1073944"/>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3" name="Text 9"/>
          <p:cNvSpPr/>
          <p:nvPr/>
        </p:nvSpPr>
        <p:spPr>
          <a:xfrm>
            <a:off x="8558510" y="3919211"/>
            <a:ext cx="3926293" cy="1073944"/>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The strategic force translating the mission into movement &amp; reach</a:t>
            </a:r>
            <a:endParaRPr lang="en-US" sz="1875" dirty="0"/>
          </a:p>
        </p:txBody>
      </p:sp>
      <p:sp>
        <p:nvSpPr>
          <p:cNvPr id="14" name="Text 10"/>
          <p:cNvSpPr/>
          <p:nvPr/>
        </p:nvSpPr>
        <p:spPr>
          <a:xfrm>
            <a:off x="12827645" y="3951570"/>
            <a:ext cx="257473" cy="1073944"/>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5" name="Text 11"/>
          <p:cNvSpPr/>
          <p:nvPr/>
        </p:nvSpPr>
        <p:spPr>
          <a:xfrm>
            <a:off x="13142268" y="3951570"/>
            <a:ext cx="3926446" cy="1073944"/>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Builds the strategic partnerships that carry Journey Up into new communities</a:t>
            </a:r>
            <a:endParaRPr lang="en-US" sz="1875" dirty="0"/>
          </a:p>
        </p:txBody>
      </p:sp>
      <p:sp>
        <p:nvSpPr>
          <p:cNvPr id="16" name="Text 12"/>
          <p:cNvSpPr/>
          <p:nvPr/>
        </p:nvSpPr>
        <p:spPr>
          <a:xfrm>
            <a:off x="8243888" y="5209549"/>
            <a:ext cx="257473" cy="1073944"/>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7" name="Text 13"/>
          <p:cNvSpPr/>
          <p:nvPr/>
        </p:nvSpPr>
        <p:spPr>
          <a:xfrm>
            <a:off x="8558510" y="5209549"/>
            <a:ext cx="3926293" cy="1073944"/>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Where vision meets reach — growing the movement, community first</a:t>
            </a:r>
            <a:endParaRPr lang="en-US" sz="1875" dirty="0"/>
          </a:p>
        </p:txBody>
      </p:sp>
      <p:sp>
        <p:nvSpPr>
          <p:cNvPr id="18" name="Text 14"/>
          <p:cNvSpPr/>
          <p:nvPr/>
        </p:nvSpPr>
        <p:spPr>
          <a:xfrm>
            <a:off x="12827645" y="5289600"/>
            <a:ext cx="257473" cy="1073944"/>
          </a:xfrm>
          <a:prstGeom prst="rect">
            <a:avLst/>
          </a:prstGeom>
          <a:noFill/>
          <a:ln/>
        </p:spPr>
        <p:txBody>
          <a:bodyPr wrap="square" lIns="25400" tIns="25400" rIns="25400" bIns="25400" rtlCol="0" anchor="t">
            <a:normAutofit/>
          </a:bodyPr>
          <a:lstStyle/>
          <a:p>
            <a:pPr algn="l" indent="0" marL="0">
              <a:lnSpc>
                <a:spcPct val="150000"/>
              </a:lnSpc>
              <a:buNone/>
            </a:pPr>
            <a:r>
              <a:rPr lang="en-US" sz="1800" dirty="0">
                <a:solidFill>
                  <a:srgbClr val="F5A623"/>
                </a:solidFill>
                <a:latin typeface="Arial" pitchFamily="34" charset="0"/>
                <a:ea typeface="Arial" pitchFamily="34" charset="-122"/>
                <a:cs typeface="Arial" pitchFamily="34" charset="-120"/>
              </a:rPr>
              <a:t>✦</a:t>
            </a:r>
            <a:endParaRPr lang="en-US" sz="1800" dirty="0"/>
          </a:p>
        </p:txBody>
      </p:sp>
      <p:sp>
        <p:nvSpPr>
          <p:cNvPr id="19" name="Text 15"/>
          <p:cNvSpPr/>
          <p:nvPr/>
        </p:nvSpPr>
        <p:spPr>
          <a:xfrm>
            <a:off x="13142268" y="5289600"/>
            <a:ext cx="3926446" cy="1073944"/>
          </a:xfrm>
          <a:prstGeom prst="rect">
            <a:avLst/>
          </a:prstGeom>
          <a:noFill/>
          <a:ln/>
        </p:spPr>
        <p:txBody>
          <a:bodyPr wrap="square" lIns="25400" tIns="25400" rIns="25400" bIns="25400" rtlCol="0" anchor="t">
            <a:normAutofit/>
          </a:bodyPr>
          <a:lstStyle/>
          <a:p>
            <a:pPr algn="l" indent="0" marL="0">
              <a:lnSpc>
                <a:spcPct val="145000"/>
              </a:lnSpc>
              <a:buNone/>
            </a:pPr>
            <a:r>
              <a:rPr lang="en-US" sz="1875" dirty="0">
                <a:solidFill>
                  <a:srgbClr val="2F5E68"/>
                </a:solidFill>
                <a:latin typeface="Arial" pitchFamily="34" charset="0"/>
                <a:ea typeface="Arial" pitchFamily="34" charset="-122"/>
                <a:cs typeface="Arial" pitchFamily="34" charset="-120"/>
              </a:rPr>
              <a:t>Leads brand growth and storytelling — shaping how the world first meets the movement</a:t>
            </a:r>
            <a:endParaRPr lang="en-US" sz="187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gradFill rotWithShape="1">
            <a:gsLst>
              <a:gs pos="0">
                <a:srgbClr val="0D3D47">
                  <a:alpha val="100000"/>
                </a:srgbClr>
              </a:gs>
              <a:gs pos="100000">
                <a:srgbClr val="082E36">
                  <a:alpha val="100000"/>
                </a:srgbClr>
              </a:gs>
            </a:gsLst>
            <a:lin ang="4200000" scaled="0"/>
          </a:gradFill>
          <a:ln/>
        </p:spPr>
      </p:sp>
      <p:sp>
        <p:nvSpPr>
          <p:cNvPr id="3" name="Shape 1"/>
          <p:cNvSpPr/>
          <p:nvPr/>
        </p:nvSpPr>
        <p:spPr>
          <a:xfrm>
            <a:off x="12587024" y="-2739673"/>
            <a:ext cx="7881536" cy="7881535"/>
          </a:xfrm>
          <a:prstGeom prst="ellipse">
            <a:avLst/>
          </a:prstGeom>
          <a:gradFill rotWithShape="1">
            <a:gsLst>
              <a:gs pos="0">
                <a:srgbClr val="F5A623">
                  <a:alpha val="19000"/>
                </a:srgbClr>
              </a:gs>
              <a:gs pos="70000">
                <a:srgbClr val="F5A623">
                  <a:alpha val="0"/>
                </a:srgbClr>
              </a:gs>
            </a:gsLst>
            <a:path path="circle">
              <a:fillToRect l="50000" t="50000" r="50000" b="50000"/>
            </a:path>
          </a:gradFill>
          <a:ln/>
        </p:spPr>
      </p:sp>
      <p:pic>
        <p:nvPicPr>
          <p:cNvPr id="4" name="Image 0" descr="preencoded.png">    </p:cNvPr>
          <p:cNvPicPr>
            <a:picLocks noChangeAspect="1"/>
          </p:cNvPicPr>
          <p:nvPr/>
        </p:nvPicPr>
        <p:blipFill>
          <a:blip r:embed="rId1">
            <a:alphaModFix amt="80000"/>
          </a:blip>
          <a:stretch>
            <a:fillRect/>
          </a:stretch>
        </p:blipFill>
        <p:spPr>
          <a:xfrm>
            <a:off x="17125950" y="514350"/>
            <a:ext cx="552450" cy="552450"/>
          </a:xfrm>
          <a:prstGeom prst="rect">
            <a:avLst/>
          </a:prstGeom>
        </p:spPr>
      </p:pic>
      <p:sp>
        <p:nvSpPr>
          <p:cNvPr id="5" name="Shape 2"/>
          <p:cNvSpPr/>
          <p:nvPr/>
        </p:nvSpPr>
        <p:spPr>
          <a:xfrm>
            <a:off x="1333500" y="2054382"/>
            <a:ext cx="571500" cy="19050"/>
          </a:xfrm>
          <a:prstGeom prst="rect">
            <a:avLst/>
          </a:prstGeom>
          <a:solidFill>
            <a:srgbClr val="F5A623"/>
          </a:solidFill>
          <a:ln/>
        </p:spPr>
      </p:sp>
      <p:sp>
        <p:nvSpPr>
          <p:cNvPr id="6" name="Text 3"/>
          <p:cNvSpPr/>
          <p:nvPr/>
        </p:nvSpPr>
        <p:spPr>
          <a:xfrm>
            <a:off x="2076450" y="1949607"/>
            <a:ext cx="4519732"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F5A623"/>
                </a:solidFill>
                <a:latin typeface="Arial" pitchFamily="34" charset="0"/>
                <a:ea typeface="Arial" pitchFamily="34" charset="-122"/>
                <a:cs typeface="Arial" pitchFamily="34" charset="-120"/>
              </a:rPr>
              <a:t>THE JOURNEY UP STORY</a:t>
            </a:r>
            <a:endParaRPr lang="en-US" sz="1800" dirty="0"/>
          </a:p>
        </p:txBody>
      </p:sp>
      <p:sp>
        <p:nvSpPr>
          <p:cNvPr id="7" name="Text 4"/>
          <p:cNvSpPr/>
          <p:nvPr/>
        </p:nvSpPr>
        <p:spPr>
          <a:xfrm>
            <a:off x="1333500" y="2453677"/>
            <a:ext cx="12165330" cy="1560314"/>
          </a:xfrm>
          <a:prstGeom prst="rect">
            <a:avLst/>
          </a:prstGeom>
          <a:noFill/>
          <a:ln/>
        </p:spPr>
        <p:txBody>
          <a:bodyPr wrap="square" lIns="25400" tIns="25400" rIns="25400" bIns="25400" rtlCol="0" anchor="t">
            <a:normAutofit/>
          </a:bodyPr>
          <a:lstStyle/>
          <a:p>
            <a:pPr algn="l" indent="0" marL="0">
              <a:lnSpc>
                <a:spcPct val="108000"/>
              </a:lnSpc>
              <a:buNone/>
            </a:pPr>
            <a:r>
              <a:rPr lang="en-US" sz="5550" b="1" dirty="0">
                <a:solidFill>
                  <a:srgbClr val="FBF8F1">
                    <a:alpha val="93000"/>
                  </a:srgbClr>
                </a:solidFill>
                <a:latin typeface="Georgia" pitchFamily="34" charset="0"/>
                <a:ea typeface="Georgia" pitchFamily="34" charset="-122"/>
                <a:cs typeface="Georgia" pitchFamily="34" charset="-120"/>
              </a:rPr>
              <a:t>From personal healing to </a:t>
            </a:r>
            <a:pPr algn="l" indent="0" marL="0">
              <a:lnSpc>
                <a:spcPct val="108000"/>
              </a:lnSpc>
              <a:buNone/>
            </a:pPr>
            <a:r>
              <a:rPr lang="en-US" sz="5550" b="1" i="1" dirty="0">
                <a:solidFill>
                  <a:srgbClr val="F5A623">
                    <a:alpha val="93000"/>
                  </a:srgbClr>
                </a:solidFill>
                <a:latin typeface="Georgia" pitchFamily="34" charset="0"/>
                <a:ea typeface="Georgia" pitchFamily="34" charset="-122"/>
                <a:cs typeface="Georgia" pitchFamily="34" charset="-120"/>
              </a:rPr>
              <a:t>collective transformation.</a:t>
            </a:r>
            <a:endParaRPr lang="en-US" sz="5550" dirty="0"/>
          </a:p>
        </p:txBody>
      </p:sp>
      <p:sp>
        <p:nvSpPr>
          <p:cNvPr id="8" name="Text 5"/>
          <p:cNvSpPr/>
          <p:nvPr/>
        </p:nvSpPr>
        <p:spPr>
          <a:xfrm>
            <a:off x="1333500" y="4312660"/>
            <a:ext cx="10203180" cy="1322189"/>
          </a:xfrm>
          <a:prstGeom prst="rect">
            <a:avLst/>
          </a:prstGeom>
          <a:noFill/>
          <a:ln/>
        </p:spPr>
        <p:txBody>
          <a:bodyPr wrap="square" lIns="25400" tIns="25400" rIns="25400" bIns="25400" rtlCol="0" anchor="t">
            <a:normAutofit/>
          </a:bodyPr>
          <a:lstStyle/>
          <a:p>
            <a:pPr algn="l" indent="0" marL="0">
              <a:lnSpc>
                <a:spcPct val="155000"/>
              </a:lnSpc>
              <a:buNone/>
            </a:pPr>
            <a:r>
              <a:rPr lang="en-US" sz="2175" dirty="0">
                <a:solidFill>
                  <a:srgbClr val="F6F1E7">
                    <a:alpha val="73000"/>
                  </a:srgbClr>
                </a:solidFill>
                <a:latin typeface="Arial" pitchFamily="34" charset="0"/>
                <a:ea typeface="Arial" pitchFamily="34" charset="-122"/>
                <a:cs typeface="Arial" pitchFamily="34" charset="-120"/>
              </a:rPr>
              <a:t>It began as one woman's decision to stop performing and start healing — private work that became a shared language — and then a movement that thousands now call home.</a:t>
            </a:r>
            <a:endParaRPr lang="en-US" sz="2175" dirty="0"/>
          </a:p>
        </p:txBody>
      </p:sp>
      <p:sp>
        <p:nvSpPr>
          <p:cNvPr id="9" name="Text 6"/>
          <p:cNvSpPr/>
          <p:nvPr/>
        </p:nvSpPr>
        <p:spPr>
          <a:xfrm>
            <a:off x="1333500" y="5882655"/>
            <a:ext cx="16344900" cy="347663"/>
          </a:xfrm>
          <a:prstGeom prst="rect">
            <a:avLst/>
          </a:prstGeom>
          <a:noFill/>
          <a:ln/>
        </p:spPr>
        <p:txBody>
          <a:bodyPr wrap="square" lIns="25400" tIns="25400" rIns="25400" bIns="25400" rtlCol="0" anchor="t">
            <a:normAutofit/>
          </a:bodyPr>
          <a:lstStyle/>
          <a:p>
            <a:pPr algn="l" indent="0" marL="0">
              <a:lnSpc>
                <a:spcPct val="130000"/>
              </a:lnSpc>
              <a:buNone/>
            </a:pPr>
            <a:r>
              <a:rPr lang="en-US" sz="1875" b="1" i="1" dirty="0">
                <a:solidFill>
                  <a:srgbClr val="F4BA48">
                    <a:alpha val="83000"/>
                  </a:srgbClr>
                </a:solidFill>
                <a:latin typeface="Georgia" pitchFamily="34" charset="0"/>
                <a:ea typeface="Georgia" pitchFamily="34" charset="-122"/>
                <a:cs typeface="Georgia" pitchFamily="34" charset="-120"/>
              </a:rPr>
              <a:t>Every breakthrough becomes someone else's beginning.</a:t>
            </a:r>
            <a:endParaRPr lang="en-US" sz="1875" dirty="0"/>
          </a:p>
        </p:txBody>
      </p:sp>
      <p:sp>
        <p:nvSpPr>
          <p:cNvPr id="10" name="Text 7"/>
          <p:cNvSpPr/>
          <p:nvPr/>
        </p:nvSpPr>
        <p:spPr>
          <a:xfrm>
            <a:off x="1333500" y="6754738"/>
            <a:ext cx="5029200" cy="323850"/>
          </a:xfrm>
          <a:prstGeom prst="rect">
            <a:avLst/>
          </a:prstGeom>
          <a:noFill/>
          <a:ln/>
        </p:spPr>
        <p:txBody>
          <a:bodyPr wrap="square" lIns="25400" tIns="25400" rIns="25400" bIns="25400" rtlCol="0" anchor="t">
            <a:normAutofit/>
          </a:bodyPr>
          <a:lstStyle/>
          <a:p>
            <a:pPr algn="l" indent="0" marL="0">
              <a:lnSpc>
                <a:spcPct val="100000"/>
              </a:lnSpc>
              <a:buNone/>
            </a:pPr>
            <a:r>
              <a:rPr lang="en-US" sz="2250" b="1" dirty="0">
                <a:solidFill>
                  <a:srgbClr val="F5A623">
                    <a:alpha val="50000"/>
                  </a:srgbClr>
                </a:solidFill>
                <a:latin typeface="Georgia" pitchFamily="34" charset="0"/>
                <a:ea typeface="Georgia" pitchFamily="34" charset="-122"/>
                <a:cs typeface="Georgia" pitchFamily="34" charset="-120"/>
              </a:rPr>
              <a:t>01</a:t>
            </a:r>
            <a:endParaRPr lang="en-US" sz="2250" dirty="0"/>
          </a:p>
        </p:txBody>
      </p:sp>
      <p:sp>
        <p:nvSpPr>
          <p:cNvPr id="11" name="Text 8"/>
          <p:cNvSpPr/>
          <p:nvPr/>
        </p:nvSpPr>
        <p:spPr>
          <a:xfrm>
            <a:off x="1333500" y="7211938"/>
            <a:ext cx="5029200" cy="415230"/>
          </a:xfrm>
          <a:prstGeom prst="rect">
            <a:avLst/>
          </a:prstGeom>
          <a:noFill/>
          <a:ln/>
        </p:spPr>
        <p:txBody>
          <a:bodyPr wrap="square" lIns="25400" tIns="25400" rIns="25400" bIns="25400" rtlCol="0" anchor="t">
            <a:normAutofit/>
          </a:bodyPr>
          <a:lstStyle/>
          <a:p>
            <a:pPr algn="l" indent="0" marL="0">
              <a:lnSpc>
                <a:spcPct val="110000"/>
              </a:lnSpc>
              <a:buNone/>
            </a:pPr>
            <a:r>
              <a:rPr lang="en-US" sz="2700" b="1" dirty="0">
                <a:solidFill>
                  <a:srgbClr val="FBF8F1"/>
                </a:solidFill>
                <a:latin typeface="Georgia" pitchFamily="34" charset="0"/>
                <a:ea typeface="Georgia" pitchFamily="34" charset="-122"/>
                <a:cs typeface="Georgia" pitchFamily="34" charset="-120"/>
              </a:rPr>
              <a:t>The wound.</a:t>
            </a:r>
            <a:endParaRPr lang="en-US" sz="2700" dirty="0"/>
          </a:p>
        </p:txBody>
      </p:sp>
      <p:sp>
        <p:nvSpPr>
          <p:cNvPr id="12" name="Text 9"/>
          <p:cNvSpPr/>
          <p:nvPr/>
        </p:nvSpPr>
        <p:spPr>
          <a:xfrm>
            <a:off x="1333500" y="7722419"/>
            <a:ext cx="4709160" cy="752475"/>
          </a:xfrm>
          <a:prstGeom prst="rect">
            <a:avLst/>
          </a:prstGeom>
          <a:noFill/>
          <a:ln/>
        </p:spPr>
        <p:txBody>
          <a:bodyPr wrap="square" lIns="25400" tIns="25400" rIns="25400" bIns="25400" rtlCol="0" anchor="t">
            <a:normAutofit/>
          </a:bodyPr>
          <a:lstStyle/>
          <a:p>
            <a:pPr algn="l" indent="0" marL="0">
              <a:lnSpc>
                <a:spcPct val="150000"/>
              </a:lnSpc>
              <a:buNone/>
            </a:pPr>
            <a:r>
              <a:rPr lang="en-US" sz="1875" dirty="0">
                <a:solidFill>
                  <a:srgbClr val="F6F1E7">
                    <a:alpha val="78000"/>
                  </a:srgbClr>
                </a:solidFill>
                <a:latin typeface="Arial" pitchFamily="34" charset="0"/>
                <a:ea typeface="Arial" pitchFamily="34" charset="-122"/>
                <a:cs typeface="Arial" pitchFamily="34" charset="-120"/>
              </a:rPr>
              <a:t>The patterns we inherit — and the moment we choose to face them.</a:t>
            </a:r>
            <a:endParaRPr lang="en-US" sz="1875" dirty="0"/>
          </a:p>
        </p:txBody>
      </p:sp>
      <p:sp>
        <p:nvSpPr>
          <p:cNvPr id="13" name="Text 10"/>
          <p:cNvSpPr/>
          <p:nvPr/>
        </p:nvSpPr>
        <p:spPr>
          <a:xfrm>
            <a:off x="6477000" y="6800076"/>
            <a:ext cx="5029200" cy="323850"/>
          </a:xfrm>
          <a:prstGeom prst="rect">
            <a:avLst/>
          </a:prstGeom>
          <a:noFill/>
          <a:ln/>
        </p:spPr>
        <p:txBody>
          <a:bodyPr wrap="square" lIns="25400" tIns="25400" rIns="25400" bIns="25400" rtlCol="0" anchor="t">
            <a:normAutofit/>
          </a:bodyPr>
          <a:lstStyle/>
          <a:p>
            <a:pPr algn="l" indent="0" marL="0">
              <a:lnSpc>
                <a:spcPct val="100000"/>
              </a:lnSpc>
              <a:buNone/>
            </a:pPr>
            <a:r>
              <a:rPr lang="en-US" sz="2250" b="1" dirty="0">
                <a:solidFill>
                  <a:srgbClr val="F5A623">
                    <a:alpha val="50000"/>
                  </a:srgbClr>
                </a:solidFill>
                <a:latin typeface="Georgia" pitchFamily="34" charset="0"/>
                <a:ea typeface="Georgia" pitchFamily="34" charset="-122"/>
                <a:cs typeface="Georgia" pitchFamily="34" charset="-120"/>
              </a:rPr>
              <a:t>02</a:t>
            </a:r>
            <a:endParaRPr lang="en-US" sz="2250" dirty="0"/>
          </a:p>
        </p:txBody>
      </p:sp>
      <p:sp>
        <p:nvSpPr>
          <p:cNvPr id="14" name="Text 11"/>
          <p:cNvSpPr/>
          <p:nvPr/>
        </p:nvSpPr>
        <p:spPr>
          <a:xfrm>
            <a:off x="6477000" y="7257276"/>
            <a:ext cx="5029200" cy="415230"/>
          </a:xfrm>
          <a:prstGeom prst="rect">
            <a:avLst/>
          </a:prstGeom>
          <a:noFill/>
          <a:ln/>
        </p:spPr>
        <p:txBody>
          <a:bodyPr wrap="square" lIns="25400" tIns="25400" rIns="25400" bIns="25400" rtlCol="0" anchor="t">
            <a:normAutofit/>
          </a:bodyPr>
          <a:lstStyle/>
          <a:p>
            <a:pPr algn="l" indent="0" marL="0">
              <a:lnSpc>
                <a:spcPct val="110000"/>
              </a:lnSpc>
              <a:buNone/>
            </a:pPr>
            <a:r>
              <a:rPr lang="en-US" sz="2700" b="1" dirty="0">
                <a:solidFill>
                  <a:srgbClr val="FBF8F1"/>
                </a:solidFill>
                <a:latin typeface="Georgia" pitchFamily="34" charset="0"/>
                <a:ea typeface="Georgia" pitchFamily="34" charset="-122"/>
                <a:cs typeface="Georgia" pitchFamily="34" charset="-120"/>
              </a:rPr>
              <a:t>The work.</a:t>
            </a:r>
            <a:endParaRPr lang="en-US" sz="2700" dirty="0"/>
          </a:p>
        </p:txBody>
      </p:sp>
      <p:sp>
        <p:nvSpPr>
          <p:cNvPr id="15" name="Text 12"/>
          <p:cNvSpPr/>
          <p:nvPr/>
        </p:nvSpPr>
        <p:spPr>
          <a:xfrm>
            <a:off x="6477000" y="7767757"/>
            <a:ext cx="4709160" cy="752475"/>
          </a:xfrm>
          <a:prstGeom prst="rect">
            <a:avLst/>
          </a:prstGeom>
          <a:noFill/>
          <a:ln/>
        </p:spPr>
        <p:txBody>
          <a:bodyPr wrap="square" lIns="25400" tIns="25400" rIns="25400" bIns="25400" rtlCol="0" anchor="t">
            <a:normAutofit/>
          </a:bodyPr>
          <a:lstStyle/>
          <a:p>
            <a:pPr algn="l" indent="0" marL="0">
              <a:lnSpc>
                <a:spcPct val="150000"/>
              </a:lnSpc>
              <a:buNone/>
            </a:pPr>
            <a:r>
              <a:rPr lang="en-US" sz="1875" dirty="0">
                <a:solidFill>
                  <a:srgbClr val="F6F1E7">
                    <a:alpha val="78000"/>
                  </a:srgbClr>
                </a:solidFill>
                <a:latin typeface="Arial" pitchFamily="34" charset="0"/>
                <a:ea typeface="Arial" pitchFamily="34" charset="-122"/>
                <a:cs typeface="Arial" pitchFamily="34" charset="-120"/>
              </a:rPr>
              <a:t>Honest healing that reshapes how we live, love, and lead.</a:t>
            </a:r>
            <a:endParaRPr lang="en-US" sz="1875" dirty="0"/>
          </a:p>
        </p:txBody>
      </p:sp>
      <p:sp>
        <p:nvSpPr>
          <p:cNvPr id="16" name="Text 13"/>
          <p:cNvSpPr/>
          <p:nvPr/>
        </p:nvSpPr>
        <p:spPr>
          <a:xfrm>
            <a:off x="11620500" y="6871832"/>
            <a:ext cx="5029200" cy="323849"/>
          </a:xfrm>
          <a:prstGeom prst="rect">
            <a:avLst/>
          </a:prstGeom>
          <a:noFill/>
          <a:ln/>
        </p:spPr>
        <p:txBody>
          <a:bodyPr wrap="square" lIns="25400" tIns="25400" rIns="25400" bIns="25400" rtlCol="0" anchor="t">
            <a:normAutofit/>
          </a:bodyPr>
          <a:lstStyle/>
          <a:p>
            <a:pPr algn="l" indent="0" marL="0">
              <a:lnSpc>
                <a:spcPct val="100000"/>
              </a:lnSpc>
              <a:buNone/>
            </a:pPr>
            <a:r>
              <a:rPr lang="en-US" sz="2250" b="1" dirty="0">
                <a:solidFill>
                  <a:srgbClr val="F5A623">
                    <a:alpha val="50000"/>
                  </a:srgbClr>
                </a:solidFill>
                <a:latin typeface="Georgia" pitchFamily="34" charset="0"/>
                <a:ea typeface="Georgia" pitchFamily="34" charset="-122"/>
                <a:cs typeface="Georgia" pitchFamily="34" charset="-120"/>
              </a:rPr>
              <a:t>03</a:t>
            </a:r>
            <a:endParaRPr lang="en-US" sz="2250" dirty="0"/>
          </a:p>
        </p:txBody>
      </p:sp>
      <p:sp>
        <p:nvSpPr>
          <p:cNvPr id="17" name="Text 14"/>
          <p:cNvSpPr/>
          <p:nvPr/>
        </p:nvSpPr>
        <p:spPr>
          <a:xfrm>
            <a:off x="11620500" y="7329032"/>
            <a:ext cx="5029200" cy="415230"/>
          </a:xfrm>
          <a:prstGeom prst="rect">
            <a:avLst/>
          </a:prstGeom>
          <a:noFill/>
          <a:ln/>
        </p:spPr>
        <p:txBody>
          <a:bodyPr wrap="square" lIns="25400" tIns="25400" rIns="25400" bIns="25400" rtlCol="0" anchor="t">
            <a:normAutofit/>
          </a:bodyPr>
          <a:lstStyle/>
          <a:p>
            <a:pPr algn="l" indent="0" marL="0">
              <a:lnSpc>
                <a:spcPct val="110000"/>
              </a:lnSpc>
              <a:buNone/>
            </a:pPr>
            <a:r>
              <a:rPr lang="en-US" sz="2700" b="1" dirty="0">
                <a:solidFill>
                  <a:srgbClr val="FBF8F1"/>
                </a:solidFill>
                <a:latin typeface="Georgia" pitchFamily="34" charset="0"/>
                <a:ea typeface="Georgia" pitchFamily="34" charset="-122"/>
                <a:cs typeface="Georgia" pitchFamily="34" charset="-120"/>
              </a:rPr>
              <a:t>The movement.</a:t>
            </a:r>
            <a:endParaRPr lang="en-US" sz="2700" dirty="0"/>
          </a:p>
        </p:txBody>
      </p:sp>
      <p:sp>
        <p:nvSpPr>
          <p:cNvPr id="18" name="Text 15"/>
          <p:cNvSpPr/>
          <p:nvPr/>
        </p:nvSpPr>
        <p:spPr>
          <a:xfrm>
            <a:off x="11620500" y="7839512"/>
            <a:ext cx="4709160" cy="752475"/>
          </a:xfrm>
          <a:prstGeom prst="rect">
            <a:avLst/>
          </a:prstGeom>
          <a:noFill/>
          <a:ln/>
        </p:spPr>
        <p:txBody>
          <a:bodyPr wrap="square" lIns="25400" tIns="25400" rIns="25400" bIns="25400" rtlCol="0" anchor="t">
            <a:normAutofit/>
          </a:bodyPr>
          <a:lstStyle/>
          <a:p>
            <a:pPr algn="l" indent="0" marL="0">
              <a:lnSpc>
                <a:spcPct val="150000"/>
              </a:lnSpc>
              <a:buNone/>
            </a:pPr>
            <a:r>
              <a:rPr lang="en-US" sz="1875" dirty="0">
                <a:solidFill>
                  <a:srgbClr val="F6F1E7">
                    <a:alpha val="78000"/>
                  </a:srgbClr>
                </a:solidFill>
                <a:latin typeface="Arial" pitchFamily="34" charset="0"/>
                <a:ea typeface="Arial" pitchFamily="34" charset="-122"/>
                <a:cs typeface="Arial" pitchFamily="34" charset="-120"/>
              </a:rPr>
              <a:t>Healing that ripples into families, communities &amp; generations.</a:t>
            </a:r>
            <a:endParaRPr lang="en-US" sz="1875" dirty="0"/>
          </a:p>
        </p:txBody>
      </p:sp>
      <p:sp>
        <p:nvSpPr>
          <p:cNvPr id="19" name="Text 16"/>
          <p:cNvSpPr/>
          <p:nvPr/>
        </p:nvSpPr>
        <p:spPr>
          <a:xfrm>
            <a:off x="552450" y="9401175"/>
            <a:ext cx="17183100" cy="371475"/>
          </a:xfrm>
          <a:prstGeom prst="rect">
            <a:avLst/>
          </a:prstGeom>
          <a:noFill/>
          <a:ln/>
        </p:spPr>
        <p:txBody>
          <a:bodyPr wrap="square" lIns="25400" tIns="25400" rIns="25400" bIns="25400" rtlCol="0" anchor="t">
            <a:normAutofit/>
          </a:bodyPr>
          <a:lstStyle/>
          <a:p>
            <a:pPr algn="ctr" indent="0" marL="0">
              <a:lnSpc>
                <a:spcPct val="140000"/>
              </a:lnSpc>
              <a:buNone/>
            </a:pPr>
            <a:r>
              <a:rPr lang="en-US" sz="1875" b="1" spc="338" kern="0" dirty="0">
                <a:solidFill>
                  <a:srgbClr val="F6F1E7">
                    <a:alpha val="0"/>
                  </a:srgbClr>
                </a:solidFill>
                <a:latin typeface="Arial" pitchFamily="34" charset="0"/>
                <a:ea typeface="Arial" pitchFamily="34" charset="-122"/>
                <a:cs typeface="Arial" pitchFamily="34" charset="-120"/>
              </a:rPr>
              <a:t>HEALING · IDENTITY · AUTHENTICITY · BELONGING · PURPOSE · COMMUNITY</a:t>
            </a:r>
            <a:endParaRPr lang="en-US" sz="1875"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6F1E7"/>
          </a:solidFill>
          <a:ln/>
        </p:spPr>
      </p:sp>
      <p:sp>
        <p:nvSpPr>
          <p:cNvPr id="3" name="Shape 1"/>
          <p:cNvSpPr/>
          <p:nvPr/>
        </p:nvSpPr>
        <p:spPr>
          <a:xfrm>
            <a:off x="-1729114" y="-2577905"/>
            <a:ext cx="6414918" cy="6414918"/>
          </a:xfrm>
          <a:prstGeom prst="ellipse">
            <a:avLst/>
          </a:prstGeom>
          <a:gradFill rotWithShape="1">
            <a:gsLst>
              <a:gs pos="0">
                <a:srgbClr val="F5A623">
                  <a:alpha val="12000"/>
                </a:srgbClr>
              </a:gs>
              <a:gs pos="70000">
                <a:srgbClr val="F5A623">
                  <a:alpha val="0"/>
                </a:srgbClr>
              </a:gs>
            </a:gsLst>
            <a:path path="circle">
              <a:fillToRect l="50000" t="50000" r="50000" b="50000"/>
            </a:path>
          </a:gradFill>
          <a:ln/>
        </p:spPr>
      </p:sp>
      <p:pic>
        <p:nvPicPr>
          <p:cNvPr id="4" name="Image 0" descr="preencoded.png">    </p:cNvPr>
          <p:cNvPicPr>
            <a:picLocks noChangeAspect="1"/>
          </p:cNvPicPr>
          <p:nvPr/>
        </p:nvPicPr>
        <p:blipFill>
          <a:blip r:embed="rId1">
            <a:alphaModFix amt="80000"/>
          </a:blip>
          <a:stretch>
            <a:fillRect/>
          </a:stretch>
        </p:blipFill>
        <p:spPr>
          <a:xfrm>
            <a:off x="17087850" y="476250"/>
            <a:ext cx="590550" cy="590550"/>
          </a:xfrm>
          <a:prstGeom prst="rect">
            <a:avLst/>
          </a:prstGeom>
        </p:spPr>
      </p:pic>
      <p:sp>
        <p:nvSpPr>
          <p:cNvPr id="5" name="Shape 2"/>
          <p:cNvSpPr/>
          <p:nvPr/>
        </p:nvSpPr>
        <p:spPr>
          <a:xfrm>
            <a:off x="1333500" y="2557011"/>
            <a:ext cx="571500" cy="19050"/>
          </a:xfrm>
          <a:prstGeom prst="rect">
            <a:avLst/>
          </a:prstGeom>
          <a:solidFill>
            <a:srgbClr val="F5A623"/>
          </a:solidFill>
          <a:ln/>
        </p:spPr>
      </p:sp>
      <p:sp>
        <p:nvSpPr>
          <p:cNvPr id="6" name="Text 3"/>
          <p:cNvSpPr/>
          <p:nvPr/>
        </p:nvSpPr>
        <p:spPr>
          <a:xfrm>
            <a:off x="2076450" y="2452236"/>
            <a:ext cx="4155802"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spc="504" kern="0" dirty="0">
                <a:solidFill>
                  <a:srgbClr val="B6862B"/>
                </a:solidFill>
                <a:latin typeface="Arial" pitchFamily="34" charset="0"/>
                <a:ea typeface="Arial" pitchFamily="34" charset="-122"/>
                <a:cs typeface="Arial" pitchFamily="34" charset="-120"/>
              </a:rPr>
              <a:t>THE JOURNEY UP! APP</a:t>
            </a:r>
            <a:endParaRPr lang="en-US" sz="1800" dirty="0"/>
          </a:p>
        </p:txBody>
      </p:sp>
      <p:sp>
        <p:nvSpPr>
          <p:cNvPr id="7" name="Text 4"/>
          <p:cNvSpPr/>
          <p:nvPr/>
        </p:nvSpPr>
        <p:spPr>
          <a:xfrm>
            <a:off x="1333500" y="2937273"/>
            <a:ext cx="11985605" cy="756940"/>
          </a:xfrm>
          <a:prstGeom prst="rect">
            <a:avLst/>
          </a:prstGeom>
          <a:noFill/>
          <a:ln/>
        </p:spPr>
        <p:txBody>
          <a:bodyPr wrap="square" lIns="25400" tIns="25400" rIns="25400" bIns="25400" rtlCol="0" anchor="t">
            <a:normAutofit/>
          </a:bodyPr>
          <a:lstStyle/>
          <a:p>
            <a:pPr algn="l" indent="0" marL="0">
              <a:lnSpc>
                <a:spcPct val="102000"/>
              </a:lnSpc>
              <a:buNone/>
            </a:pPr>
            <a:r>
              <a:rPr lang="en-US" sz="5550" b="1" dirty="0">
                <a:solidFill>
                  <a:srgbClr val="0D3D47">
                    <a:alpha val="93000"/>
                  </a:srgbClr>
                </a:solidFill>
                <a:latin typeface="Georgia" pitchFamily="34" charset="0"/>
                <a:ea typeface="Georgia" pitchFamily="34" charset="-122"/>
                <a:cs typeface="Georgia" pitchFamily="34" charset="-120"/>
              </a:rPr>
              <a:t>Your Personalized Growth Journey</a:t>
            </a:r>
            <a:endParaRPr lang="en-US" sz="5550" dirty="0"/>
          </a:p>
        </p:txBody>
      </p:sp>
      <p:sp>
        <p:nvSpPr>
          <p:cNvPr id="8" name="Text 5"/>
          <p:cNvSpPr/>
          <p:nvPr/>
        </p:nvSpPr>
        <p:spPr>
          <a:xfrm>
            <a:off x="14990415" y="3006177"/>
            <a:ext cx="1964085" cy="700980"/>
          </a:xfrm>
          <a:prstGeom prst="rect">
            <a:avLst/>
          </a:prstGeom>
          <a:noFill/>
          <a:ln/>
        </p:spPr>
        <p:txBody>
          <a:bodyPr wrap="square" lIns="25400" tIns="25400" rIns="25400" bIns="25400" rtlCol="0" anchor="t">
            <a:normAutofit/>
          </a:bodyPr>
          <a:lstStyle/>
          <a:p>
            <a:pPr algn="r" indent="0" marL="0">
              <a:lnSpc>
                <a:spcPct val="120000"/>
              </a:lnSpc>
              <a:buNone/>
            </a:pPr>
            <a:r>
              <a:rPr lang="en-US" sz="2175" dirty="0">
                <a:solidFill>
                  <a:srgbClr val="F5A623">
                    <a:alpha val="89000"/>
                  </a:srgbClr>
                </a:solidFill>
                <a:latin typeface="Arial" pitchFamily="34" charset="0"/>
                <a:ea typeface="Arial" pitchFamily="34" charset="-122"/>
                <a:cs typeface="Arial" pitchFamily="34" charset="-120"/>
              </a:rPr>
              <a:t>13 self-guided learning paths</a:t>
            </a:r>
            <a:endParaRPr lang="en-US" sz="2175" dirty="0"/>
          </a:p>
        </p:txBody>
      </p:sp>
      <p:sp>
        <p:nvSpPr>
          <p:cNvPr id="9" name="Shape 6"/>
          <p:cNvSpPr/>
          <p:nvPr/>
        </p:nvSpPr>
        <p:spPr>
          <a:xfrm>
            <a:off x="1333500" y="4145502"/>
            <a:ext cx="2460575" cy="1107132"/>
          </a:xfrm>
          <a:prstGeom prst="roundRect">
            <a:avLst>
              <a:gd name="adj" fmla="val 12045"/>
            </a:avLst>
          </a:prstGeom>
          <a:solidFill>
            <a:srgbClr val="FBF8F1">
              <a:alpha val="83000"/>
            </a:srgbClr>
          </a:solidFill>
          <a:ln w="9525">
            <a:solidFill>
              <a:srgbClr val="0D3D47">
                <a:alpha val="10000"/>
              </a:srgbClr>
            </a:solidFill>
            <a:prstDash val="solid"/>
          </a:ln>
        </p:spPr>
      </p:sp>
      <p:sp>
        <p:nvSpPr>
          <p:cNvPr id="10" name="Text 7"/>
          <p:cNvSpPr/>
          <p:nvPr/>
        </p:nvSpPr>
        <p:spPr>
          <a:xfrm>
            <a:off x="1552575" y="4383627"/>
            <a:ext cx="2224668"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dirty="0">
                <a:solidFill>
                  <a:srgbClr val="F5A623"/>
                </a:solidFill>
                <a:latin typeface="Georgia" pitchFamily="34" charset="0"/>
                <a:ea typeface="Georgia" pitchFamily="34" charset="-122"/>
                <a:cs typeface="Georgia" pitchFamily="34" charset="-120"/>
              </a:rPr>
              <a:t>01</a:t>
            </a:r>
            <a:endParaRPr lang="en-US" sz="1800" dirty="0"/>
          </a:p>
        </p:txBody>
      </p:sp>
      <p:sp>
        <p:nvSpPr>
          <p:cNvPr id="11" name="Text 8"/>
          <p:cNvSpPr/>
          <p:nvPr/>
        </p:nvSpPr>
        <p:spPr>
          <a:xfrm>
            <a:off x="1552575" y="4726527"/>
            <a:ext cx="2224668" cy="326082"/>
          </a:xfrm>
          <a:prstGeom prst="rect">
            <a:avLst/>
          </a:prstGeom>
          <a:noFill/>
          <a:ln/>
        </p:spPr>
        <p:txBody>
          <a:bodyPr wrap="square" lIns="25400" tIns="25400" rIns="25400" bIns="25400" rtlCol="0" anchor="t">
            <a:normAutofit/>
          </a:bodyPr>
          <a:lstStyle/>
          <a:p>
            <a:pPr algn="l" indent="0" marL="0">
              <a:lnSpc>
                <a:spcPct val="112000"/>
              </a:lnSpc>
              <a:buNone/>
            </a:pPr>
            <a:r>
              <a:rPr lang="en-US" sz="2025" b="1" dirty="0">
                <a:solidFill>
                  <a:srgbClr val="0D3D47"/>
                </a:solidFill>
                <a:latin typeface="Arial" pitchFamily="34" charset="0"/>
                <a:ea typeface="Arial" pitchFamily="34" charset="-122"/>
                <a:cs typeface="Arial" pitchFamily="34" charset="-120"/>
              </a:rPr>
              <a:t>Self-Love</a:t>
            </a:r>
            <a:endParaRPr lang="en-US" sz="2025" dirty="0"/>
          </a:p>
        </p:txBody>
      </p:sp>
      <p:sp>
        <p:nvSpPr>
          <p:cNvPr id="12" name="Shape 9"/>
          <p:cNvSpPr/>
          <p:nvPr/>
        </p:nvSpPr>
        <p:spPr>
          <a:xfrm>
            <a:off x="3965525" y="4145502"/>
            <a:ext cx="2460575" cy="1107132"/>
          </a:xfrm>
          <a:prstGeom prst="roundRect">
            <a:avLst>
              <a:gd name="adj" fmla="val 12045"/>
            </a:avLst>
          </a:prstGeom>
          <a:solidFill>
            <a:srgbClr val="FBF8F1">
              <a:alpha val="83000"/>
            </a:srgbClr>
          </a:solidFill>
          <a:ln w="9525">
            <a:solidFill>
              <a:srgbClr val="0D3D47">
                <a:alpha val="10000"/>
              </a:srgbClr>
            </a:solidFill>
            <a:prstDash val="solid"/>
          </a:ln>
        </p:spPr>
      </p:sp>
      <p:sp>
        <p:nvSpPr>
          <p:cNvPr id="13" name="Text 10"/>
          <p:cNvSpPr/>
          <p:nvPr/>
        </p:nvSpPr>
        <p:spPr>
          <a:xfrm>
            <a:off x="4184600" y="4383627"/>
            <a:ext cx="2224668"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dirty="0">
                <a:solidFill>
                  <a:srgbClr val="F5A623"/>
                </a:solidFill>
                <a:latin typeface="Georgia" pitchFamily="34" charset="0"/>
                <a:ea typeface="Georgia" pitchFamily="34" charset="-122"/>
                <a:cs typeface="Georgia" pitchFamily="34" charset="-120"/>
              </a:rPr>
              <a:t>02</a:t>
            </a:r>
            <a:endParaRPr lang="en-US" sz="1800" dirty="0"/>
          </a:p>
        </p:txBody>
      </p:sp>
      <p:sp>
        <p:nvSpPr>
          <p:cNvPr id="14" name="Text 11"/>
          <p:cNvSpPr/>
          <p:nvPr/>
        </p:nvSpPr>
        <p:spPr>
          <a:xfrm>
            <a:off x="4184600" y="4726527"/>
            <a:ext cx="2224668" cy="326082"/>
          </a:xfrm>
          <a:prstGeom prst="rect">
            <a:avLst/>
          </a:prstGeom>
          <a:noFill/>
          <a:ln/>
        </p:spPr>
        <p:txBody>
          <a:bodyPr wrap="square" lIns="25400" tIns="25400" rIns="25400" bIns="25400" rtlCol="0" anchor="t">
            <a:normAutofit/>
          </a:bodyPr>
          <a:lstStyle/>
          <a:p>
            <a:pPr algn="l" indent="0" marL="0">
              <a:lnSpc>
                <a:spcPct val="112000"/>
              </a:lnSpc>
              <a:buNone/>
            </a:pPr>
            <a:r>
              <a:rPr lang="en-US" sz="2025" b="1" dirty="0">
                <a:solidFill>
                  <a:srgbClr val="0D3D47"/>
                </a:solidFill>
                <a:latin typeface="Arial" pitchFamily="34" charset="0"/>
                <a:ea typeface="Arial" pitchFamily="34" charset="-122"/>
                <a:cs typeface="Arial" pitchFamily="34" charset="-120"/>
              </a:rPr>
              <a:t>Awareness</a:t>
            </a:r>
            <a:endParaRPr lang="en-US" sz="2025" dirty="0"/>
          </a:p>
        </p:txBody>
      </p:sp>
      <p:sp>
        <p:nvSpPr>
          <p:cNvPr id="15" name="Shape 12"/>
          <p:cNvSpPr/>
          <p:nvPr/>
        </p:nvSpPr>
        <p:spPr>
          <a:xfrm>
            <a:off x="6597551" y="4174686"/>
            <a:ext cx="2460724" cy="1107132"/>
          </a:xfrm>
          <a:prstGeom prst="roundRect">
            <a:avLst>
              <a:gd name="adj" fmla="val 12045"/>
            </a:avLst>
          </a:prstGeom>
          <a:solidFill>
            <a:srgbClr val="FBF8F1">
              <a:alpha val="74000"/>
            </a:srgbClr>
          </a:solidFill>
          <a:ln w="9525">
            <a:solidFill>
              <a:srgbClr val="0D3D47">
                <a:alpha val="9000"/>
              </a:srgbClr>
            </a:solidFill>
            <a:prstDash val="solid"/>
          </a:ln>
        </p:spPr>
      </p:sp>
      <p:sp>
        <p:nvSpPr>
          <p:cNvPr id="16" name="Text 13"/>
          <p:cNvSpPr/>
          <p:nvPr/>
        </p:nvSpPr>
        <p:spPr>
          <a:xfrm>
            <a:off x="6816626" y="4412811"/>
            <a:ext cx="2224832"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dirty="0">
                <a:solidFill>
                  <a:srgbClr val="F5A623"/>
                </a:solidFill>
                <a:latin typeface="Georgia" pitchFamily="34" charset="0"/>
                <a:ea typeface="Georgia" pitchFamily="34" charset="-122"/>
                <a:cs typeface="Georgia" pitchFamily="34" charset="-120"/>
              </a:rPr>
              <a:t>03</a:t>
            </a:r>
            <a:endParaRPr lang="en-US" sz="1800" dirty="0"/>
          </a:p>
        </p:txBody>
      </p:sp>
      <p:sp>
        <p:nvSpPr>
          <p:cNvPr id="17" name="Text 14"/>
          <p:cNvSpPr/>
          <p:nvPr/>
        </p:nvSpPr>
        <p:spPr>
          <a:xfrm>
            <a:off x="6816626" y="4755711"/>
            <a:ext cx="2224832" cy="326082"/>
          </a:xfrm>
          <a:prstGeom prst="rect">
            <a:avLst/>
          </a:prstGeom>
          <a:noFill/>
          <a:ln/>
        </p:spPr>
        <p:txBody>
          <a:bodyPr wrap="square" lIns="25400" tIns="25400" rIns="25400" bIns="25400" rtlCol="0" anchor="t">
            <a:normAutofit/>
          </a:bodyPr>
          <a:lstStyle/>
          <a:p>
            <a:pPr algn="l" indent="0" marL="0">
              <a:lnSpc>
                <a:spcPct val="112000"/>
              </a:lnSpc>
              <a:buNone/>
            </a:pPr>
            <a:r>
              <a:rPr lang="en-US" sz="2025" b="1" dirty="0">
                <a:solidFill>
                  <a:srgbClr val="0D3D47"/>
                </a:solidFill>
                <a:latin typeface="Arial" pitchFamily="34" charset="0"/>
                <a:ea typeface="Arial" pitchFamily="34" charset="-122"/>
                <a:cs typeface="Arial" pitchFamily="34" charset="-120"/>
              </a:rPr>
              <a:t>Gratitude</a:t>
            </a:r>
            <a:endParaRPr lang="en-US" sz="2025" dirty="0"/>
          </a:p>
        </p:txBody>
      </p:sp>
      <p:sp>
        <p:nvSpPr>
          <p:cNvPr id="18" name="Shape 15"/>
          <p:cNvSpPr/>
          <p:nvPr/>
        </p:nvSpPr>
        <p:spPr>
          <a:xfrm>
            <a:off x="9229725" y="4174686"/>
            <a:ext cx="2460575" cy="1107132"/>
          </a:xfrm>
          <a:prstGeom prst="roundRect">
            <a:avLst>
              <a:gd name="adj" fmla="val 12045"/>
            </a:avLst>
          </a:prstGeom>
          <a:solidFill>
            <a:srgbClr val="FBF8F1">
              <a:alpha val="74000"/>
            </a:srgbClr>
          </a:solidFill>
          <a:ln w="9525">
            <a:solidFill>
              <a:srgbClr val="0D3D47">
                <a:alpha val="9000"/>
              </a:srgbClr>
            </a:solidFill>
            <a:prstDash val="solid"/>
          </a:ln>
        </p:spPr>
      </p:sp>
      <p:sp>
        <p:nvSpPr>
          <p:cNvPr id="19" name="Text 16"/>
          <p:cNvSpPr/>
          <p:nvPr/>
        </p:nvSpPr>
        <p:spPr>
          <a:xfrm>
            <a:off x="9448800" y="4412811"/>
            <a:ext cx="2224668"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dirty="0">
                <a:solidFill>
                  <a:srgbClr val="F5A623"/>
                </a:solidFill>
                <a:latin typeface="Georgia" pitchFamily="34" charset="0"/>
                <a:ea typeface="Georgia" pitchFamily="34" charset="-122"/>
                <a:cs typeface="Georgia" pitchFamily="34" charset="-120"/>
              </a:rPr>
              <a:t>04</a:t>
            </a:r>
            <a:endParaRPr lang="en-US" sz="1800" dirty="0"/>
          </a:p>
        </p:txBody>
      </p:sp>
      <p:sp>
        <p:nvSpPr>
          <p:cNvPr id="20" name="Text 17"/>
          <p:cNvSpPr/>
          <p:nvPr/>
        </p:nvSpPr>
        <p:spPr>
          <a:xfrm>
            <a:off x="9448800" y="4755711"/>
            <a:ext cx="2224668" cy="326082"/>
          </a:xfrm>
          <a:prstGeom prst="rect">
            <a:avLst/>
          </a:prstGeom>
          <a:noFill/>
          <a:ln/>
        </p:spPr>
        <p:txBody>
          <a:bodyPr wrap="square" lIns="25400" tIns="25400" rIns="25400" bIns="25400" rtlCol="0" anchor="t">
            <a:normAutofit/>
          </a:bodyPr>
          <a:lstStyle/>
          <a:p>
            <a:pPr algn="l" indent="0" marL="0">
              <a:lnSpc>
                <a:spcPct val="112000"/>
              </a:lnSpc>
              <a:buNone/>
            </a:pPr>
            <a:r>
              <a:rPr lang="en-US" sz="2025" b="1" dirty="0">
                <a:solidFill>
                  <a:srgbClr val="0D3D47"/>
                </a:solidFill>
                <a:latin typeface="Arial" pitchFamily="34" charset="0"/>
                <a:ea typeface="Arial" pitchFamily="34" charset="-122"/>
                <a:cs typeface="Arial" pitchFamily="34" charset="-120"/>
              </a:rPr>
              <a:t>Vision</a:t>
            </a:r>
            <a:endParaRPr lang="en-US" sz="2025" dirty="0"/>
          </a:p>
        </p:txBody>
      </p:sp>
      <p:sp>
        <p:nvSpPr>
          <p:cNvPr id="21" name="Shape 18"/>
          <p:cNvSpPr/>
          <p:nvPr/>
        </p:nvSpPr>
        <p:spPr>
          <a:xfrm>
            <a:off x="11861750" y="4220128"/>
            <a:ext cx="2460575" cy="1107132"/>
          </a:xfrm>
          <a:prstGeom prst="roundRect">
            <a:avLst>
              <a:gd name="adj" fmla="val 12045"/>
            </a:avLst>
          </a:prstGeom>
          <a:solidFill>
            <a:srgbClr val="FBF8F1">
              <a:alpha val="60000"/>
            </a:srgbClr>
          </a:solidFill>
          <a:ln w="9525">
            <a:solidFill>
              <a:srgbClr val="0D3D47">
                <a:alpha val="7000"/>
              </a:srgbClr>
            </a:solidFill>
            <a:prstDash val="solid"/>
          </a:ln>
        </p:spPr>
      </p:sp>
      <p:sp>
        <p:nvSpPr>
          <p:cNvPr id="22" name="Text 19"/>
          <p:cNvSpPr/>
          <p:nvPr/>
        </p:nvSpPr>
        <p:spPr>
          <a:xfrm>
            <a:off x="12080825" y="4458253"/>
            <a:ext cx="2224668"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dirty="0">
                <a:solidFill>
                  <a:srgbClr val="F5A623"/>
                </a:solidFill>
                <a:latin typeface="Georgia" pitchFamily="34" charset="0"/>
                <a:ea typeface="Georgia" pitchFamily="34" charset="-122"/>
                <a:cs typeface="Georgia" pitchFamily="34" charset="-120"/>
              </a:rPr>
              <a:t>05</a:t>
            </a:r>
            <a:endParaRPr lang="en-US" sz="1800" dirty="0"/>
          </a:p>
        </p:txBody>
      </p:sp>
      <p:sp>
        <p:nvSpPr>
          <p:cNvPr id="23" name="Text 20"/>
          <p:cNvSpPr/>
          <p:nvPr/>
        </p:nvSpPr>
        <p:spPr>
          <a:xfrm>
            <a:off x="12080825" y="4801153"/>
            <a:ext cx="2224668" cy="326082"/>
          </a:xfrm>
          <a:prstGeom prst="rect">
            <a:avLst/>
          </a:prstGeom>
          <a:noFill/>
          <a:ln/>
        </p:spPr>
        <p:txBody>
          <a:bodyPr wrap="square" lIns="25400" tIns="25400" rIns="25400" bIns="25400" rtlCol="0" anchor="t">
            <a:normAutofit/>
          </a:bodyPr>
          <a:lstStyle/>
          <a:p>
            <a:pPr algn="l" indent="0" marL="0">
              <a:lnSpc>
                <a:spcPct val="112000"/>
              </a:lnSpc>
              <a:buNone/>
            </a:pPr>
            <a:r>
              <a:rPr lang="en-US" sz="2025" b="1" dirty="0">
                <a:solidFill>
                  <a:srgbClr val="0D3D47"/>
                </a:solidFill>
                <a:latin typeface="Arial" pitchFamily="34" charset="0"/>
                <a:ea typeface="Arial" pitchFamily="34" charset="-122"/>
                <a:cs typeface="Arial" pitchFamily="34" charset="-120"/>
              </a:rPr>
              <a:t>Purpose</a:t>
            </a:r>
            <a:endParaRPr lang="en-US" sz="2025" dirty="0"/>
          </a:p>
        </p:txBody>
      </p:sp>
      <p:sp>
        <p:nvSpPr>
          <p:cNvPr id="24" name="Shape 21"/>
          <p:cNvSpPr/>
          <p:nvPr/>
        </p:nvSpPr>
        <p:spPr>
          <a:xfrm>
            <a:off x="14493776" y="4220128"/>
            <a:ext cx="2460724" cy="1107132"/>
          </a:xfrm>
          <a:prstGeom prst="roundRect">
            <a:avLst>
              <a:gd name="adj" fmla="val 12045"/>
            </a:avLst>
          </a:prstGeom>
          <a:solidFill>
            <a:srgbClr val="FBF8F1">
              <a:alpha val="60000"/>
            </a:srgbClr>
          </a:solidFill>
          <a:ln w="9525">
            <a:solidFill>
              <a:srgbClr val="0D3D47">
                <a:alpha val="7000"/>
              </a:srgbClr>
            </a:solidFill>
            <a:prstDash val="solid"/>
          </a:ln>
        </p:spPr>
      </p:sp>
      <p:sp>
        <p:nvSpPr>
          <p:cNvPr id="25" name="Text 22"/>
          <p:cNvSpPr/>
          <p:nvPr/>
        </p:nvSpPr>
        <p:spPr>
          <a:xfrm>
            <a:off x="14712851" y="4458253"/>
            <a:ext cx="2224832"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dirty="0">
                <a:solidFill>
                  <a:srgbClr val="F5A623"/>
                </a:solidFill>
                <a:latin typeface="Georgia" pitchFamily="34" charset="0"/>
                <a:ea typeface="Georgia" pitchFamily="34" charset="-122"/>
                <a:cs typeface="Georgia" pitchFamily="34" charset="-120"/>
              </a:rPr>
              <a:t>06</a:t>
            </a:r>
            <a:endParaRPr lang="en-US" sz="1800" dirty="0"/>
          </a:p>
        </p:txBody>
      </p:sp>
      <p:sp>
        <p:nvSpPr>
          <p:cNvPr id="26" name="Text 23"/>
          <p:cNvSpPr/>
          <p:nvPr/>
        </p:nvSpPr>
        <p:spPr>
          <a:xfrm>
            <a:off x="14712851" y="4801153"/>
            <a:ext cx="2224832" cy="326082"/>
          </a:xfrm>
          <a:prstGeom prst="rect">
            <a:avLst/>
          </a:prstGeom>
          <a:noFill/>
          <a:ln/>
        </p:spPr>
        <p:txBody>
          <a:bodyPr wrap="square" lIns="25400" tIns="25400" rIns="25400" bIns="25400" rtlCol="0" anchor="t">
            <a:normAutofit/>
          </a:bodyPr>
          <a:lstStyle/>
          <a:p>
            <a:pPr algn="l" indent="0" marL="0">
              <a:lnSpc>
                <a:spcPct val="112000"/>
              </a:lnSpc>
              <a:buNone/>
            </a:pPr>
            <a:r>
              <a:rPr lang="en-US" sz="2025" b="1" dirty="0">
                <a:solidFill>
                  <a:srgbClr val="0D3D47"/>
                </a:solidFill>
                <a:latin typeface="Arial" pitchFamily="34" charset="0"/>
                <a:ea typeface="Arial" pitchFamily="34" charset="-122"/>
                <a:cs typeface="Arial" pitchFamily="34" charset="-120"/>
              </a:rPr>
              <a:t>Freedom</a:t>
            </a:r>
            <a:endParaRPr lang="en-US" sz="2025" dirty="0"/>
          </a:p>
        </p:txBody>
      </p:sp>
      <p:sp>
        <p:nvSpPr>
          <p:cNvPr id="27" name="Shape 24"/>
          <p:cNvSpPr/>
          <p:nvPr/>
        </p:nvSpPr>
        <p:spPr>
          <a:xfrm>
            <a:off x="1333500" y="5570630"/>
            <a:ext cx="2460575" cy="1395115"/>
          </a:xfrm>
          <a:prstGeom prst="roundRect">
            <a:avLst>
              <a:gd name="adj" fmla="val 9558"/>
            </a:avLst>
          </a:prstGeom>
          <a:solidFill>
            <a:srgbClr val="FBF8F1">
              <a:alpha val="38000"/>
            </a:srgbClr>
          </a:solidFill>
          <a:ln w="9525">
            <a:solidFill>
              <a:srgbClr val="0D3D47">
                <a:alpha val="5000"/>
              </a:srgbClr>
            </a:solidFill>
            <a:prstDash val="solid"/>
          </a:ln>
        </p:spPr>
      </p:sp>
      <p:sp>
        <p:nvSpPr>
          <p:cNvPr id="28" name="Text 25"/>
          <p:cNvSpPr/>
          <p:nvPr/>
        </p:nvSpPr>
        <p:spPr>
          <a:xfrm>
            <a:off x="1552575" y="5808755"/>
            <a:ext cx="2224668"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dirty="0">
                <a:solidFill>
                  <a:srgbClr val="F5A623"/>
                </a:solidFill>
                <a:latin typeface="Georgia" pitchFamily="34" charset="0"/>
                <a:ea typeface="Georgia" pitchFamily="34" charset="-122"/>
                <a:cs typeface="Georgia" pitchFamily="34" charset="-120"/>
              </a:rPr>
              <a:t>07</a:t>
            </a:r>
            <a:endParaRPr lang="en-US" sz="1800" dirty="0"/>
          </a:p>
        </p:txBody>
      </p:sp>
      <p:sp>
        <p:nvSpPr>
          <p:cNvPr id="29" name="Text 26"/>
          <p:cNvSpPr/>
          <p:nvPr/>
        </p:nvSpPr>
        <p:spPr>
          <a:xfrm>
            <a:off x="1552575" y="6151655"/>
            <a:ext cx="2224668" cy="326082"/>
          </a:xfrm>
          <a:prstGeom prst="rect">
            <a:avLst/>
          </a:prstGeom>
          <a:noFill/>
          <a:ln/>
        </p:spPr>
        <p:txBody>
          <a:bodyPr wrap="square" lIns="25400" tIns="25400" rIns="25400" bIns="25400" rtlCol="0" anchor="t">
            <a:normAutofit/>
          </a:bodyPr>
          <a:lstStyle/>
          <a:p>
            <a:pPr algn="l" indent="0" marL="0">
              <a:lnSpc>
                <a:spcPct val="112000"/>
              </a:lnSpc>
              <a:buNone/>
            </a:pPr>
            <a:r>
              <a:rPr lang="en-US" sz="2025" b="1" dirty="0">
                <a:solidFill>
                  <a:srgbClr val="0D3D47"/>
                </a:solidFill>
                <a:latin typeface="Arial" pitchFamily="34" charset="0"/>
                <a:ea typeface="Arial" pitchFamily="34" charset="-122"/>
                <a:cs typeface="Arial" pitchFamily="34" charset="-120"/>
              </a:rPr>
              <a:t>Joy &amp; Bliss</a:t>
            </a:r>
            <a:endParaRPr lang="en-US" sz="2025" dirty="0"/>
          </a:p>
        </p:txBody>
      </p:sp>
      <p:sp>
        <p:nvSpPr>
          <p:cNvPr id="30" name="Shape 27"/>
          <p:cNvSpPr/>
          <p:nvPr/>
        </p:nvSpPr>
        <p:spPr>
          <a:xfrm>
            <a:off x="3965525" y="5570630"/>
            <a:ext cx="2460575" cy="1395115"/>
          </a:xfrm>
          <a:prstGeom prst="roundRect">
            <a:avLst>
              <a:gd name="adj" fmla="val 9558"/>
            </a:avLst>
          </a:prstGeom>
          <a:solidFill>
            <a:srgbClr val="FBF8F1">
              <a:alpha val="38000"/>
            </a:srgbClr>
          </a:solidFill>
          <a:ln w="9525">
            <a:solidFill>
              <a:srgbClr val="0D3D47">
                <a:alpha val="5000"/>
              </a:srgbClr>
            </a:solidFill>
            <a:prstDash val="solid"/>
          </a:ln>
        </p:spPr>
      </p:sp>
      <p:sp>
        <p:nvSpPr>
          <p:cNvPr id="31" name="Text 28"/>
          <p:cNvSpPr/>
          <p:nvPr/>
        </p:nvSpPr>
        <p:spPr>
          <a:xfrm>
            <a:off x="4184600" y="5808755"/>
            <a:ext cx="2224668"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dirty="0">
                <a:solidFill>
                  <a:srgbClr val="F5A623"/>
                </a:solidFill>
                <a:latin typeface="Georgia" pitchFamily="34" charset="0"/>
                <a:ea typeface="Georgia" pitchFamily="34" charset="-122"/>
                <a:cs typeface="Georgia" pitchFamily="34" charset="-120"/>
              </a:rPr>
              <a:t>08</a:t>
            </a:r>
            <a:endParaRPr lang="en-US" sz="1800" dirty="0"/>
          </a:p>
        </p:txBody>
      </p:sp>
      <p:sp>
        <p:nvSpPr>
          <p:cNvPr id="32" name="Text 29"/>
          <p:cNvSpPr/>
          <p:nvPr/>
        </p:nvSpPr>
        <p:spPr>
          <a:xfrm>
            <a:off x="4184600" y="6151655"/>
            <a:ext cx="2098625" cy="614065"/>
          </a:xfrm>
          <a:prstGeom prst="rect">
            <a:avLst/>
          </a:prstGeom>
          <a:noFill/>
          <a:ln/>
        </p:spPr>
        <p:txBody>
          <a:bodyPr wrap="square" lIns="25400" tIns="25400" rIns="25400" bIns="25400" rtlCol="0" anchor="t">
            <a:normAutofit/>
          </a:bodyPr>
          <a:lstStyle/>
          <a:p>
            <a:pPr algn="l" indent="0" marL="0">
              <a:lnSpc>
                <a:spcPct val="112000"/>
              </a:lnSpc>
              <a:buNone/>
            </a:pPr>
            <a:r>
              <a:rPr lang="en-US" sz="2025" b="1" dirty="0">
                <a:solidFill>
                  <a:srgbClr val="0D3D47"/>
                </a:solidFill>
                <a:latin typeface="Arial" pitchFamily="34" charset="0"/>
                <a:ea typeface="Arial" pitchFamily="34" charset="-122"/>
                <a:cs typeface="Arial" pitchFamily="34" charset="-120"/>
              </a:rPr>
              <a:t>Power &amp; Potential</a:t>
            </a:r>
            <a:endParaRPr lang="en-US" sz="2025" dirty="0"/>
          </a:p>
        </p:txBody>
      </p:sp>
      <p:sp>
        <p:nvSpPr>
          <p:cNvPr id="33" name="Shape 30"/>
          <p:cNvSpPr/>
          <p:nvPr/>
        </p:nvSpPr>
        <p:spPr>
          <a:xfrm>
            <a:off x="6597551" y="5679879"/>
            <a:ext cx="2460724" cy="1395115"/>
          </a:xfrm>
          <a:prstGeom prst="roundRect">
            <a:avLst>
              <a:gd name="adj" fmla="val 9558"/>
            </a:avLst>
          </a:prstGeom>
          <a:solidFill>
            <a:srgbClr val="FBF8F1">
              <a:alpha val="4000"/>
            </a:srgbClr>
          </a:solidFill>
          <a:ln w="9525">
            <a:solidFill>
              <a:srgbClr val="0D3D47">
                <a:alpha val="0"/>
              </a:srgbClr>
            </a:solidFill>
            <a:prstDash val="solid"/>
          </a:ln>
        </p:spPr>
      </p:sp>
      <p:sp>
        <p:nvSpPr>
          <p:cNvPr id="34" name="Text 31"/>
          <p:cNvSpPr/>
          <p:nvPr/>
        </p:nvSpPr>
        <p:spPr>
          <a:xfrm>
            <a:off x="6816626" y="5918004"/>
            <a:ext cx="2224832"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dirty="0">
                <a:solidFill>
                  <a:srgbClr val="F5A623"/>
                </a:solidFill>
                <a:latin typeface="Georgia" pitchFamily="34" charset="0"/>
                <a:ea typeface="Georgia" pitchFamily="34" charset="-122"/>
                <a:cs typeface="Georgia" pitchFamily="34" charset="-120"/>
              </a:rPr>
              <a:t>09</a:t>
            </a:r>
            <a:endParaRPr lang="en-US" sz="1800" dirty="0"/>
          </a:p>
        </p:txBody>
      </p:sp>
      <p:sp>
        <p:nvSpPr>
          <p:cNvPr id="35" name="Text 32"/>
          <p:cNvSpPr/>
          <p:nvPr/>
        </p:nvSpPr>
        <p:spPr>
          <a:xfrm>
            <a:off x="6816626" y="6260904"/>
            <a:ext cx="2098774" cy="614065"/>
          </a:xfrm>
          <a:prstGeom prst="rect">
            <a:avLst/>
          </a:prstGeom>
          <a:noFill/>
          <a:ln/>
        </p:spPr>
        <p:txBody>
          <a:bodyPr wrap="square" lIns="25400" tIns="25400" rIns="25400" bIns="25400" rtlCol="0" anchor="t">
            <a:normAutofit/>
          </a:bodyPr>
          <a:lstStyle/>
          <a:p>
            <a:pPr algn="l" indent="0" marL="0">
              <a:lnSpc>
                <a:spcPct val="112000"/>
              </a:lnSpc>
              <a:buNone/>
            </a:pPr>
            <a:r>
              <a:rPr lang="en-US" sz="2025" b="1" dirty="0">
                <a:solidFill>
                  <a:srgbClr val="0D3D47"/>
                </a:solidFill>
                <a:latin typeface="Arial" pitchFamily="34" charset="0"/>
                <a:ea typeface="Arial" pitchFamily="34" charset="-122"/>
                <a:cs typeface="Arial" pitchFamily="34" charset="-120"/>
              </a:rPr>
              <a:t>Health &amp; Wellness</a:t>
            </a:r>
            <a:endParaRPr lang="en-US" sz="2025" dirty="0"/>
          </a:p>
        </p:txBody>
      </p:sp>
      <p:sp>
        <p:nvSpPr>
          <p:cNvPr id="36" name="Shape 33"/>
          <p:cNvSpPr/>
          <p:nvPr/>
        </p:nvSpPr>
        <p:spPr>
          <a:xfrm>
            <a:off x="9229725" y="5679879"/>
            <a:ext cx="2460575" cy="1395115"/>
          </a:xfrm>
          <a:prstGeom prst="roundRect">
            <a:avLst>
              <a:gd name="adj" fmla="val 9558"/>
            </a:avLst>
          </a:prstGeom>
          <a:solidFill>
            <a:srgbClr val="FBF8F1">
              <a:alpha val="4000"/>
            </a:srgbClr>
          </a:solidFill>
          <a:ln w="9525">
            <a:solidFill>
              <a:srgbClr val="0D3D47">
                <a:alpha val="0"/>
              </a:srgbClr>
            </a:solidFill>
            <a:prstDash val="solid"/>
          </a:ln>
        </p:spPr>
      </p:sp>
      <p:sp>
        <p:nvSpPr>
          <p:cNvPr id="37" name="Text 34"/>
          <p:cNvSpPr/>
          <p:nvPr/>
        </p:nvSpPr>
        <p:spPr>
          <a:xfrm>
            <a:off x="9448800" y="5918004"/>
            <a:ext cx="2224668" cy="266700"/>
          </a:xfrm>
          <a:prstGeom prst="rect">
            <a:avLst/>
          </a:prstGeom>
          <a:noFill/>
          <a:ln/>
        </p:spPr>
        <p:txBody>
          <a:bodyPr wrap="square" lIns="25400" tIns="25400" rIns="25400" bIns="25400" rtlCol="0" anchor="t">
            <a:normAutofit/>
          </a:bodyPr>
          <a:lstStyle/>
          <a:p>
            <a:pPr algn="l" indent="0" marL="0">
              <a:lnSpc>
                <a:spcPct val="100000"/>
              </a:lnSpc>
              <a:buNone/>
            </a:pPr>
            <a:r>
              <a:rPr lang="en-US" sz="1800" b="1" dirty="0">
                <a:solidFill>
                  <a:srgbClr val="F5A623"/>
                </a:solidFill>
                <a:latin typeface="Georgia" pitchFamily="34" charset="0"/>
                <a:ea typeface="Georgia" pitchFamily="34" charset="-122"/>
                <a:cs typeface="Georgia" pitchFamily="34" charset="-120"/>
              </a:rPr>
              <a:t>10</a:t>
            </a:r>
            <a:endParaRPr lang="en-US" sz="1800" dirty="0"/>
          </a:p>
        </p:txBody>
      </p:sp>
      <p:sp>
        <p:nvSpPr>
          <p:cNvPr id="38" name="Text 35"/>
          <p:cNvSpPr/>
          <p:nvPr/>
        </p:nvSpPr>
        <p:spPr>
          <a:xfrm>
            <a:off x="9448800" y="6260904"/>
            <a:ext cx="2224668" cy="326082"/>
          </a:xfrm>
          <a:prstGeom prst="rect">
            <a:avLst/>
          </a:prstGeom>
          <a:noFill/>
          <a:ln/>
        </p:spPr>
        <p:txBody>
          <a:bodyPr wrap="square" lIns="25400" tIns="25400" rIns="25400" bIns="25400" rtlCol="0" anchor="t">
            <a:normAutofit/>
          </a:bodyPr>
          <a:lstStyle/>
          <a:p>
            <a:pPr algn="l" indent="0" marL="0">
              <a:lnSpc>
                <a:spcPct val="112000"/>
              </a:lnSpc>
              <a:buNone/>
            </a:pPr>
            <a:r>
              <a:rPr lang="en-US" sz="2025" b="1" dirty="0">
                <a:solidFill>
                  <a:srgbClr val="0D3D47"/>
                </a:solidFill>
                <a:latin typeface="Arial" pitchFamily="34" charset="0"/>
                <a:ea typeface="Arial" pitchFamily="34" charset="-122"/>
                <a:cs typeface="Arial" pitchFamily="34" charset="-120"/>
              </a:rPr>
              <a:t>Mindset</a:t>
            </a:r>
            <a:endParaRPr lang="en-US" sz="202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082E36"/>
        </a:solidFill>
      </p:bgPr>
    </p:bg>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6F1E7"/>
          </a:solidFill>
          <a:ln/>
        </p:spPr>
      </p:sp>
      <p:pic>
        <p:nvPicPr>
          <p:cNvPr id="3" name="Image 0" descr="preencoded.png">    </p:cNvPr>
          <p:cNvPicPr>
            <a:picLocks noChangeAspect="1"/>
          </p:cNvPicPr>
          <p:nvPr/>
        </p:nvPicPr>
        <p:blipFill>
          <a:blip r:embed="rId1">
            <a:alphaModFix amt="72000"/>
          </a:blip>
          <a:stretch>
            <a:fillRect/>
          </a:stretch>
        </p:blipFill>
        <p:spPr>
          <a:xfrm>
            <a:off x="17087850" y="476250"/>
            <a:ext cx="590550" cy="590550"/>
          </a:xfrm>
          <a:prstGeom prst="rect">
            <a:avLst/>
          </a:prstGeom>
        </p:spPr>
      </p:pic>
      <p:sp>
        <p:nvSpPr>
          <p:cNvPr id="4" name="Shape 1"/>
          <p:cNvSpPr/>
          <p:nvPr/>
        </p:nvSpPr>
        <p:spPr>
          <a:xfrm>
            <a:off x="7390656" y="1609644"/>
            <a:ext cx="457200" cy="19050"/>
          </a:xfrm>
          <a:prstGeom prst="rect">
            <a:avLst/>
          </a:prstGeom>
          <a:solidFill>
            <a:srgbClr val="F5A623"/>
          </a:solidFill>
          <a:ln/>
        </p:spPr>
      </p:sp>
      <p:sp>
        <p:nvSpPr>
          <p:cNvPr id="5" name="Text 2"/>
          <p:cNvSpPr/>
          <p:nvPr/>
        </p:nvSpPr>
        <p:spPr>
          <a:xfrm>
            <a:off x="7906844" y="1504869"/>
            <a:ext cx="2474163" cy="266700"/>
          </a:xfrm>
          <a:prstGeom prst="rect">
            <a:avLst/>
          </a:prstGeom>
          <a:noFill/>
          <a:ln/>
        </p:spPr>
        <p:txBody>
          <a:bodyPr wrap="square" lIns="25400" tIns="25400" rIns="25400" bIns="25400" rtlCol="0" anchor="t">
            <a:normAutofit/>
          </a:bodyPr>
          <a:lstStyle/>
          <a:p>
            <a:pPr algn="ctr" indent="0" marL="0">
              <a:lnSpc>
                <a:spcPct val="100000"/>
              </a:lnSpc>
              <a:buNone/>
            </a:pPr>
            <a:r>
              <a:rPr lang="en-US" sz="1800" b="1" spc="540" kern="0" dirty="0">
                <a:solidFill>
                  <a:srgbClr val="B6862B"/>
                </a:solidFill>
                <a:latin typeface="Arial" pitchFamily="34" charset="0"/>
                <a:ea typeface="Arial" pitchFamily="34" charset="-122"/>
                <a:cs typeface="Arial" pitchFamily="34" charset="-120"/>
              </a:rPr>
              <a:t>THE LIBRARY</a:t>
            </a:r>
            <a:endParaRPr lang="en-US" sz="1800" dirty="0"/>
          </a:p>
        </p:txBody>
      </p:sp>
      <p:sp>
        <p:nvSpPr>
          <p:cNvPr id="6" name="Shape 3"/>
          <p:cNvSpPr/>
          <p:nvPr/>
        </p:nvSpPr>
        <p:spPr>
          <a:xfrm>
            <a:off x="10439995" y="1609644"/>
            <a:ext cx="457200" cy="19050"/>
          </a:xfrm>
          <a:prstGeom prst="rect">
            <a:avLst/>
          </a:prstGeom>
          <a:solidFill>
            <a:srgbClr val="F5A623"/>
          </a:solidFill>
          <a:ln/>
        </p:spPr>
      </p:sp>
      <p:sp>
        <p:nvSpPr>
          <p:cNvPr id="7" name="Text 4"/>
          <p:cNvSpPr/>
          <p:nvPr/>
        </p:nvSpPr>
        <p:spPr>
          <a:xfrm>
            <a:off x="552450" y="1955712"/>
            <a:ext cx="17183100" cy="742950"/>
          </a:xfrm>
          <a:prstGeom prst="rect">
            <a:avLst/>
          </a:prstGeom>
          <a:noFill/>
          <a:ln/>
        </p:spPr>
        <p:txBody>
          <a:bodyPr wrap="square" lIns="25400" tIns="25400" rIns="25400" bIns="25400" rtlCol="0" anchor="t">
            <a:normAutofit/>
          </a:bodyPr>
          <a:lstStyle/>
          <a:p>
            <a:pPr algn="ctr" indent="0" marL="0">
              <a:lnSpc>
                <a:spcPct val="100000"/>
              </a:lnSpc>
              <a:buNone/>
            </a:pPr>
            <a:r>
              <a:rPr lang="en-US" sz="5550" b="1" dirty="0">
                <a:solidFill>
                  <a:srgbClr val="0D3D47">
                    <a:alpha val="89000"/>
                  </a:srgbClr>
                </a:solidFill>
                <a:latin typeface="Georgia" pitchFamily="34" charset="0"/>
                <a:ea typeface="Georgia" pitchFamily="34" charset="-122"/>
                <a:cs typeface="Georgia" pitchFamily="34" charset="-120"/>
              </a:rPr>
              <a:t>Signature Books</a:t>
            </a:r>
            <a:endParaRPr lang="en-US" sz="5550" dirty="0"/>
          </a:p>
        </p:txBody>
      </p:sp>
      <p:sp>
        <p:nvSpPr>
          <p:cNvPr id="8" name="Text 5"/>
          <p:cNvSpPr/>
          <p:nvPr/>
        </p:nvSpPr>
        <p:spPr>
          <a:xfrm>
            <a:off x="552450" y="2850869"/>
            <a:ext cx="17183100" cy="371475"/>
          </a:xfrm>
          <a:prstGeom prst="rect">
            <a:avLst/>
          </a:prstGeom>
          <a:noFill/>
          <a:ln/>
        </p:spPr>
        <p:txBody>
          <a:bodyPr wrap="square" lIns="25400" tIns="25400" rIns="25400" bIns="25400" rtlCol="0" anchor="t">
            <a:normAutofit/>
          </a:bodyPr>
          <a:lstStyle/>
          <a:p>
            <a:pPr algn="ctr" indent="0" marL="0">
              <a:lnSpc>
                <a:spcPct val="140000"/>
              </a:lnSpc>
              <a:buNone/>
            </a:pPr>
            <a:r>
              <a:rPr lang="en-US" sz="1875" dirty="0">
                <a:solidFill>
                  <a:srgbClr val="F5A623">
                    <a:alpha val="83000"/>
                  </a:srgbClr>
                </a:solidFill>
                <a:latin typeface="Arial" pitchFamily="34" charset="0"/>
                <a:ea typeface="Arial" pitchFamily="34" charset="-122"/>
                <a:cs typeface="Arial" pitchFamily="34" charset="-120"/>
              </a:rPr>
              <a:t>Written by Naje Badu Love · Published by Journey Up! Publishing</a:t>
            </a:r>
            <a:endParaRPr lang="en-US" sz="1875" dirty="0"/>
          </a:p>
        </p:txBody>
      </p:sp>
      <p:pic>
        <p:nvPicPr>
          <p:cNvPr id="9" name="Image 1" descr="preencoded.png">    </p:cNvPr>
          <p:cNvPicPr>
            <a:picLocks noChangeAspect="1"/>
          </p:cNvPicPr>
          <p:nvPr/>
        </p:nvPicPr>
        <p:blipFill>
          <a:blip r:embed="rId2"/>
          <a:srcRect l="-8678" r="-8678" t="0" b="0"/>
          <a:stretch/>
        </p:blipFill>
        <p:spPr>
          <a:xfrm>
            <a:off x="1333500" y="3670005"/>
            <a:ext cx="2849761" cy="3619500"/>
          </a:xfrm>
          <a:prstGeom prst="rect">
            <a:avLst/>
          </a:prstGeom>
        </p:spPr>
      </p:pic>
      <p:sp>
        <p:nvSpPr>
          <p:cNvPr id="10" name="Text 6"/>
          <p:cNvSpPr/>
          <p:nvPr/>
        </p:nvSpPr>
        <p:spPr>
          <a:xfrm>
            <a:off x="1290754" y="7565730"/>
            <a:ext cx="2935254" cy="667345"/>
          </a:xfrm>
          <a:prstGeom prst="rect">
            <a:avLst/>
          </a:prstGeom>
          <a:noFill/>
          <a:ln/>
        </p:spPr>
        <p:txBody>
          <a:bodyPr wrap="square" lIns="25400" tIns="25400" rIns="25400" bIns="25400" rtlCol="0" anchor="t">
            <a:normAutofit/>
          </a:bodyPr>
          <a:lstStyle/>
          <a:p>
            <a:pPr algn="ctr" indent="0" marL="0">
              <a:lnSpc>
                <a:spcPct val="118000"/>
              </a:lnSpc>
              <a:buNone/>
            </a:pPr>
            <a:r>
              <a:rPr lang="en-US" sz="2100" b="1" dirty="0">
                <a:solidFill>
                  <a:srgbClr val="0D3D47"/>
                </a:solidFill>
                <a:latin typeface="Georgia" pitchFamily="34" charset="0"/>
                <a:ea typeface="Georgia" pitchFamily="34" charset="-122"/>
                <a:cs typeface="Georgia" pitchFamily="34" charset="-120"/>
              </a:rPr>
              <a:t>The Path and The Power</a:t>
            </a:r>
            <a:endParaRPr lang="en-US" sz="2100" dirty="0"/>
          </a:p>
        </p:txBody>
      </p:sp>
      <p:sp>
        <p:nvSpPr>
          <p:cNvPr id="11" name="Text 7"/>
          <p:cNvSpPr/>
          <p:nvPr/>
        </p:nvSpPr>
        <p:spPr>
          <a:xfrm>
            <a:off x="1290754" y="8271175"/>
            <a:ext cx="2935254" cy="655141"/>
          </a:xfrm>
          <a:prstGeom prst="rect">
            <a:avLst/>
          </a:prstGeom>
          <a:noFill/>
          <a:ln/>
        </p:spPr>
        <p:txBody>
          <a:bodyPr wrap="square" lIns="25400" tIns="25400" rIns="25400" bIns="25400" rtlCol="0" anchor="t">
            <a:normAutofit/>
          </a:bodyPr>
          <a:lstStyle/>
          <a:p>
            <a:pPr algn="ctr" indent="0" marL="0">
              <a:lnSpc>
                <a:spcPct val="135000"/>
              </a:lnSpc>
              <a:buNone/>
            </a:pPr>
            <a:r>
              <a:rPr lang="en-US" sz="1800" dirty="0">
                <a:solidFill>
                  <a:srgbClr val="2F5E68"/>
                </a:solidFill>
                <a:latin typeface="Arial" pitchFamily="34" charset="0"/>
                <a:ea typeface="Arial" pitchFamily="34" charset="-122"/>
                <a:cs typeface="Arial" pitchFamily="34" charset="-120"/>
              </a:rPr>
              <a:t>A Soulful Exploration of Self-Love</a:t>
            </a:r>
            <a:endParaRPr lang="en-US" sz="1800" dirty="0"/>
          </a:p>
        </p:txBody>
      </p:sp>
      <p:pic>
        <p:nvPicPr>
          <p:cNvPr id="12" name="Image 2" descr="preencoded.png">    </p:cNvPr>
          <p:cNvPicPr>
            <a:picLocks noChangeAspect="1"/>
          </p:cNvPicPr>
          <p:nvPr/>
        </p:nvPicPr>
        <p:blipFill>
          <a:blip r:embed="rId3"/>
          <a:srcRect l="-9372" r="-9372" t="0" b="0"/>
          <a:stretch/>
        </p:blipFill>
        <p:spPr>
          <a:xfrm>
            <a:off x="4526161" y="4029041"/>
            <a:ext cx="2849910" cy="3619500"/>
          </a:xfrm>
          <a:prstGeom prst="rect">
            <a:avLst/>
          </a:prstGeom>
        </p:spPr>
      </p:pic>
      <p:sp>
        <p:nvSpPr>
          <p:cNvPr id="13" name="Text 8"/>
          <p:cNvSpPr/>
          <p:nvPr/>
        </p:nvSpPr>
        <p:spPr>
          <a:xfrm>
            <a:off x="4383665" y="7924766"/>
            <a:ext cx="3134901" cy="352723"/>
          </a:xfrm>
          <a:prstGeom prst="rect">
            <a:avLst/>
          </a:prstGeom>
          <a:noFill/>
          <a:ln/>
        </p:spPr>
        <p:txBody>
          <a:bodyPr wrap="square" lIns="25400" tIns="25400" rIns="25400" bIns="25400" rtlCol="0" anchor="t">
            <a:normAutofit/>
          </a:bodyPr>
          <a:lstStyle/>
          <a:p>
            <a:pPr algn="ctr" indent="0" marL="0">
              <a:lnSpc>
                <a:spcPct val="118000"/>
              </a:lnSpc>
              <a:buNone/>
            </a:pPr>
            <a:r>
              <a:rPr lang="en-US" sz="2100" b="1" dirty="0">
                <a:solidFill>
                  <a:srgbClr val="0D3D47"/>
                </a:solidFill>
                <a:latin typeface="Georgia" pitchFamily="34" charset="0"/>
                <a:ea typeface="Georgia" pitchFamily="34" charset="-122"/>
                <a:cs typeface="Georgia" pitchFamily="34" charset="-120"/>
              </a:rPr>
              <a:t>Expanding Self</a:t>
            </a:r>
            <a:endParaRPr lang="en-US" sz="2100" dirty="0"/>
          </a:p>
        </p:txBody>
      </p:sp>
      <p:sp>
        <p:nvSpPr>
          <p:cNvPr id="14" name="Text 9"/>
          <p:cNvSpPr/>
          <p:nvPr/>
        </p:nvSpPr>
        <p:spPr>
          <a:xfrm>
            <a:off x="4483412" y="8315589"/>
            <a:ext cx="2935407" cy="655141"/>
          </a:xfrm>
          <a:prstGeom prst="rect">
            <a:avLst/>
          </a:prstGeom>
          <a:noFill/>
          <a:ln/>
        </p:spPr>
        <p:txBody>
          <a:bodyPr wrap="square" lIns="25400" tIns="25400" rIns="25400" bIns="25400" rtlCol="0" anchor="t">
            <a:normAutofit/>
          </a:bodyPr>
          <a:lstStyle/>
          <a:p>
            <a:pPr algn="ctr" indent="0" marL="0">
              <a:lnSpc>
                <a:spcPct val="135000"/>
              </a:lnSpc>
              <a:buNone/>
            </a:pPr>
            <a:r>
              <a:rPr lang="en-US" sz="1800" dirty="0">
                <a:solidFill>
                  <a:srgbClr val="2F5E68"/>
                </a:solidFill>
                <a:latin typeface="Arial" pitchFamily="34" charset="0"/>
                <a:ea typeface="Arial" pitchFamily="34" charset="-122"/>
                <a:cs typeface="Arial" pitchFamily="34" charset="-120"/>
              </a:rPr>
              <a:t>Consciousness &amp; personal evolution</a:t>
            </a:r>
            <a:endParaRPr lang="en-US" sz="1800" dirty="0"/>
          </a:p>
        </p:txBody>
      </p:sp>
      <p:pic>
        <p:nvPicPr>
          <p:cNvPr id="15" name="Image 3" descr="preencoded.png">    </p:cNvPr>
          <p:cNvPicPr>
            <a:picLocks noChangeAspect="1"/>
          </p:cNvPicPr>
          <p:nvPr/>
        </p:nvPicPr>
        <p:blipFill>
          <a:blip r:embed="rId4"/>
          <a:srcRect l="-9372" r="-9372" t="0" b="0"/>
          <a:stretch/>
        </p:blipFill>
        <p:spPr>
          <a:xfrm>
            <a:off x="7718971" y="4099334"/>
            <a:ext cx="2849910" cy="3619500"/>
          </a:xfrm>
          <a:prstGeom prst="rect">
            <a:avLst/>
          </a:prstGeom>
        </p:spPr>
      </p:pic>
      <p:sp>
        <p:nvSpPr>
          <p:cNvPr id="16" name="Text 10"/>
          <p:cNvSpPr/>
          <p:nvPr/>
        </p:nvSpPr>
        <p:spPr>
          <a:xfrm>
            <a:off x="7576475" y="7995059"/>
            <a:ext cx="3134901" cy="352723"/>
          </a:xfrm>
          <a:prstGeom prst="rect">
            <a:avLst/>
          </a:prstGeom>
          <a:noFill/>
          <a:ln/>
        </p:spPr>
        <p:txBody>
          <a:bodyPr wrap="square" lIns="25400" tIns="25400" rIns="25400" bIns="25400" rtlCol="0" anchor="t">
            <a:normAutofit/>
          </a:bodyPr>
          <a:lstStyle/>
          <a:p>
            <a:pPr algn="ctr" indent="0" marL="0">
              <a:lnSpc>
                <a:spcPct val="118000"/>
              </a:lnSpc>
              <a:buNone/>
            </a:pPr>
            <a:r>
              <a:rPr lang="en-US" sz="2100" b="1" dirty="0">
                <a:solidFill>
                  <a:srgbClr val="0D3D47"/>
                </a:solidFill>
                <a:latin typeface="Georgia" pitchFamily="34" charset="0"/>
                <a:ea typeface="Georgia" pitchFamily="34" charset="-122"/>
                <a:cs typeface="Georgia" pitchFamily="34" charset="-120"/>
              </a:rPr>
              <a:t>Let Go of Your But!</a:t>
            </a:r>
            <a:endParaRPr lang="en-US" sz="2100" dirty="0"/>
          </a:p>
        </p:txBody>
      </p:sp>
      <p:sp>
        <p:nvSpPr>
          <p:cNvPr id="17" name="Text 11"/>
          <p:cNvSpPr/>
          <p:nvPr/>
        </p:nvSpPr>
        <p:spPr>
          <a:xfrm>
            <a:off x="7676222" y="8385881"/>
            <a:ext cx="2935407" cy="655141"/>
          </a:xfrm>
          <a:prstGeom prst="rect">
            <a:avLst/>
          </a:prstGeom>
          <a:noFill/>
          <a:ln/>
        </p:spPr>
        <p:txBody>
          <a:bodyPr wrap="square" lIns="25400" tIns="25400" rIns="25400" bIns="25400" rtlCol="0" anchor="t">
            <a:normAutofit/>
          </a:bodyPr>
          <a:lstStyle/>
          <a:p>
            <a:pPr algn="ctr" indent="0" marL="0">
              <a:lnSpc>
                <a:spcPct val="135000"/>
              </a:lnSpc>
              <a:buNone/>
            </a:pPr>
            <a:r>
              <a:rPr lang="en-US" sz="1800" dirty="0">
                <a:solidFill>
                  <a:srgbClr val="2F5E68"/>
                </a:solidFill>
                <a:latin typeface="Arial" pitchFamily="34" charset="0"/>
                <a:ea typeface="Arial" pitchFamily="34" charset="-122"/>
                <a:cs typeface="Arial" pitchFamily="34" charset="-120"/>
              </a:rPr>
              <a:t>A Woman's Guide to Self-Love &amp; Fulfillment</a:t>
            </a:r>
            <a:endParaRPr lang="en-US" sz="1800" dirty="0"/>
          </a:p>
        </p:txBody>
      </p:sp>
      <p:pic>
        <p:nvPicPr>
          <p:cNvPr id="18" name="Image 4" descr="preencoded.png">    </p:cNvPr>
          <p:cNvPicPr>
            <a:picLocks noChangeAspect="1"/>
          </p:cNvPicPr>
          <p:nvPr/>
        </p:nvPicPr>
        <p:blipFill>
          <a:blip r:embed="rId5"/>
          <a:srcRect l="-9024" r="-9024" t="0" b="0"/>
          <a:stretch/>
        </p:blipFill>
        <p:spPr>
          <a:xfrm>
            <a:off x="10911780" y="4206587"/>
            <a:ext cx="2849910" cy="3619500"/>
          </a:xfrm>
          <a:prstGeom prst="rect">
            <a:avLst/>
          </a:prstGeom>
        </p:spPr>
      </p:pic>
      <p:sp>
        <p:nvSpPr>
          <p:cNvPr id="19" name="Text 12"/>
          <p:cNvSpPr/>
          <p:nvPr/>
        </p:nvSpPr>
        <p:spPr>
          <a:xfrm>
            <a:off x="10769285" y="8102312"/>
            <a:ext cx="3134901" cy="352723"/>
          </a:xfrm>
          <a:prstGeom prst="rect">
            <a:avLst/>
          </a:prstGeom>
          <a:noFill/>
          <a:ln/>
        </p:spPr>
        <p:txBody>
          <a:bodyPr wrap="square" lIns="25400" tIns="25400" rIns="25400" bIns="25400" rtlCol="0" anchor="t">
            <a:normAutofit/>
          </a:bodyPr>
          <a:lstStyle/>
          <a:p>
            <a:pPr algn="ctr" indent="0" marL="0">
              <a:lnSpc>
                <a:spcPct val="118000"/>
              </a:lnSpc>
              <a:buNone/>
            </a:pPr>
            <a:r>
              <a:rPr lang="en-US" sz="2100" b="1" dirty="0">
                <a:solidFill>
                  <a:srgbClr val="0D3D47"/>
                </a:solidFill>
                <a:latin typeface="Georgia" pitchFamily="34" charset="0"/>
                <a:ea typeface="Georgia" pitchFamily="34" charset="-122"/>
                <a:cs typeface="Georgia" pitchFamily="34" charset="-120"/>
              </a:rPr>
              <a:t>Level Up!</a:t>
            </a:r>
            <a:endParaRPr lang="en-US" sz="2100" dirty="0"/>
          </a:p>
        </p:txBody>
      </p:sp>
      <p:sp>
        <p:nvSpPr>
          <p:cNvPr id="20" name="Text 13"/>
          <p:cNvSpPr/>
          <p:nvPr/>
        </p:nvSpPr>
        <p:spPr>
          <a:xfrm>
            <a:off x="10869032" y="8493135"/>
            <a:ext cx="2935407" cy="655141"/>
          </a:xfrm>
          <a:prstGeom prst="rect">
            <a:avLst/>
          </a:prstGeom>
          <a:noFill/>
          <a:ln/>
        </p:spPr>
        <p:txBody>
          <a:bodyPr wrap="square" lIns="25400" tIns="25400" rIns="25400" bIns="25400" rtlCol="0" anchor="t">
            <a:normAutofit/>
          </a:bodyPr>
          <a:lstStyle/>
          <a:p>
            <a:pPr algn="ctr" indent="0" marL="0">
              <a:lnSpc>
                <a:spcPct val="135000"/>
              </a:lnSpc>
              <a:buNone/>
            </a:pPr>
            <a:r>
              <a:rPr lang="en-US" sz="1800" dirty="0">
                <a:solidFill>
                  <a:srgbClr val="2F5E68"/>
                </a:solidFill>
                <a:latin typeface="Arial" pitchFamily="34" charset="0"/>
                <a:ea typeface="Arial" pitchFamily="34" charset="-122"/>
                <a:cs typeface="Arial" pitchFamily="34" charset="-120"/>
              </a:rPr>
              <a:t>A 12-Step Journey to Thriving in the Flow</a:t>
            </a:r>
            <a:endParaRPr lang="en-US" sz="1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2026-06-30T20:00:11Z</dcterms:created>
  <dcterms:modified xsi:type="dcterms:W3CDTF">2026-06-30T20:00:11Z</dcterms:modified>
</cp:coreProperties>
</file>